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10" r:id="rId1"/>
  </p:sldMasterIdLst>
  <p:notesMasterIdLst>
    <p:notesMasterId r:id="rId28"/>
  </p:notesMasterIdLst>
  <p:handoutMasterIdLst>
    <p:handoutMasterId r:id="rId29"/>
  </p:handoutMasterIdLst>
  <p:sldIdLst>
    <p:sldId id="982" r:id="rId2"/>
    <p:sldId id="1270" r:id="rId3"/>
    <p:sldId id="1264" r:id="rId4"/>
    <p:sldId id="1296" r:id="rId5"/>
    <p:sldId id="1281" r:id="rId6"/>
    <p:sldId id="1058" r:id="rId7"/>
    <p:sldId id="1171" r:id="rId8"/>
    <p:sldId id="1262" r:id="rId9"/>
    <p:sldId id="1290" r:id="rId10"/>
    <p:sldId id="1291" r:id="rId11"/>
    <p:sldId id="1190" r:id="rId12"/>
    <p:sldId id="1265" r:id="rId13"/>
    <p:sldId id="1125" r:id="rId14"/>
    <p:sldId id="1126" r:id="rId15"/>
    <p:sldId id="1127" r:id="rId16"/>
    <p:sldId id="1128" r:id="rId17"/>
    <p:sldId id="1131" r:id="rId18"/>
    <p:sldId id="1268" r:id="rId19"/>
    <p:sldId id="1269" r:id="rId20"/>
    <p:sldId id="1132" r:id="rId21"/>
    <p:sldId id="1294" r:id="rId22"/>
    <p:sldId id="1286" r:id="rId23"/>
    <p:sldId id="1059" r:id="rId24"/>
    <p:sldId id="1188" r:id="rId25"/>
    <p:sldId id="1079" r:id="rId26"/>
    <p:sldId id="1206" r:id="rId27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榎本舜治" initials="榎本舜治" lastIdx="3" clrIdx="0">
    <p:extLst>
      <p:ext uri="{19B8F6BF-5375-455C-9EA6-DF929625EA0E}">
        <p15:presenceInfo xmlns:p15="http://schemas.microsoft.com/office/powerpoint/2012/main" userId="d2fb5cebc9a21de8" providerId="Windows Live"/>
      </p:ext>
    </p:extLst>
  </p:cmAuthor>
  <p:cmAuthor id="2" name="榎本舜治" initials="榎本舜治 [2]" lastIdx="2" clrIdx="1">
    <p:extLst>
      <p:ext uri="{19B8F6BF-5375-455C-9EA6-DF929625EA0E}">
        <p15:presenceInfo xmlns:p15="http://schemas.microsoft.com/office/powerpoint/2012/main" userId="62ecc1da06e4025b" providerId="Windows Live"/>
      </p:ext>
    </p:extLst>
  </p:cmAuthor>
  <p:cmAuthor id="3" name="s.enomoto" initials="s" lastIdx="1" clrIdx="2">
    <p:extLst>
      <p:ext uri="{19B8F6BF-5375-455C-9EA6-DF929625EA0E}">
        <p15:presenceInfo xmlns:p15="http://schemas.microsoft.com/office/powerpoint/2012/main" userId="s.enomo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7A2"/>
    <a:srgbClr val="001864"/>
    <a:srgbClr val="0033CC"/>
    <a:srgbClr val="D3EC3C"/>
    <a:srgbClr val="A6BF13"/>
    <a:srgbClr val="BE72E0"/>
    <a:srgbClr val="87C388"/>
    <a:srgbClr val="009E47"/>
    <a:srgbClr val="83CBA0"/>
    <a:srgbClr val="EC57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0" autoAdjust="0"/>
    <p:restoredTop sz="89227" autoAdjust="0"/>
  </p:normalViewPr>
  <p:slideViewPr>
    <p:cSldViewPr>
      <p:cViewPr varScale="1">
        <p:scale>
          <a:sx n="116" d="100"/>
          <a:sy n="116" d="100"/>
        </p:scale>
        <p:origin x="145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32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-242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9766737279667452E-2"/>
          <c:y val="0.23527831355374523"/>
          <c:w val="0.79346422903881431"/>
          <c:h val="0.7627547709274094"/>
        </c:manualLayout>
      </c:layout>
      <c:pie3DChart>
        <c:varyColors val="1"/>
        <c:ser>
          <c:idx val="0"/>
          <c:order val="0"/>
          <c:tx>
            <c:strRef>
              <c:f>世界の国別献金額順位!$D$20</c:f>
              <c:strCache>
                <c:ptCount val="1"/>
                <c:pt idx="0">
                  <c:v>献金額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1B33-45A6-9D10-C61FADF7F44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1B33-45A6-9D10-C61FADF7F44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1B33-45A6-9D10-C61FADF7F44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1B33-45A6-9D10-C61FADF7F44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1B33-45A6-9D10-C61FADF7F44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1B33-45A6-9D10-C61FADF7F44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1B33-45A6-9D10-C61FADF7F44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1B33-45A6-9D10-C61FADF7F44C}"/>
              </c:ext>
            </c:extLst>
          </c:dPt>
          <c:dLbls>
            <c:dLbl>
              <c:idx val="0"/>
              <c:layout>
                <c:manualLayout>
                  <c:x val="-6.6306299766879365E-2"/>
                  <c:y val="-5.6377932481976478E-2"/>
                </c:manualLayout>
              </c:layout>
              <c:spPr>
                <a:pattFill prst="pct90">
                  <a:fgClr>
                    <a:srgbClr val="0033CC"/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33241124468894"/>
                      <c:h val="0.161652083702411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B33-45A6-9D10-C61FADF7F44C}"/>
                </c:ext>
              </c:extLst>
            </c:dLbl>
            <c:dLbl>
              <c:idx val="1"/>
              <c:layout>
                <c:manualLayout>
                  <c:x val="0.11485091759178953"/>
                  <c:y val="-0.2038296420517840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4681773-27CF-44EF-B815-028C098712CD}" type="CATEGORYNAME">
                      <a:rPr lang="ja-JP" altLang="en-US"/>
                      <a:pPr>
                        <a:defRPr sz="14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[分類名]</a:t>
                    </a:fld>
                    <a:r>
                      <a:rPr lang="en-US" altLang="ja-JP" baseline="0" dirty="0"/>
                      <a:t>, </a:t>
                    </a:r>
                    <a:r>
                      <a:rPr lang="ja-JP" altLang="en-US" baseline="0" dirty="0"/>
                      <a:t>　　</a:t>
                    </a:r>
                    <a:fld id="{8FAD276D-3025-4EF8-8DDB-778994CA8D99}" type="VALUE">
                      <a:rPr lang="en-US" altLang="ja-JP" baseline="0" smtClean="0"/>
                      <a:pPr>
                        <a:defRPr sz="14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[値]</a:t>
                    </a:fld>
                    <a:r>
                      <a:rPr lang="en-US" altLang="ja-JP" baseline="0" dirty="0"/>
                      <a:t>, </a:t>
                    </a:r>
                    <a:fld id="{6B100A0F-5DC4-4D01-B684-08138648A8ED}" type="PERCENTAGE">
                      <a:rPr lang="en-US" altLang="ja-JP" baseline="0"/>
                      <a:pPr>
                        <a:defRPr sz="14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[パーセンテージ]</a:t>
                    </a:fld>
                    <a:endParaRPr lang="en-US" altLang="ja-JP" baseline="0" dirty="0"/>
                  </a:p>
                </c:rich>
              </c:tx>
              <c:spPr>
                <a:pattFill prst="pct75">
                  <a:fgClr>
                    <a:schemeClr val="accent2"/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814184978513127"/>
                      <c:h val="0.1341913586178112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B33-45A6-9D10-C61FADF7F44C}"/>
                </c:ext>
              </c:extLst>
            </c:dLbl>
            <c:dLbl>
              <c:idx val="2"/>
              <c:layout>
                <c:manualLayout>
                  <c:x val="0.10258103908155862"/>
                  <c:y val="-4.0688703507418093E-2"/>
                </c:manualLayout>
              </c:layout>
              <c:spPr>
                <a:pattFill prst="pct75">
                  <a:fgClr>
                    <a:srgbClr val="92D050"/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11774602075026"/>
                      <c:h val="0.146216111122788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B33-45A6-9D10-C61FADF7F44C}"/>
                </c:ext>
              </c:extLst>
            </c:dLbl>
            <c:dLbl>
              <c:idx val="3"/>
              <c:layout>
                <c:manualLayout>
                  <c:x val="6.809035690712234E-2"/>
                  <c:y val="5.205239958322947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BBD7FA2-5EA6-4E77-A904-FC984924D622}" type="CATEGORYNAME">
                      <a:rPr lang="ja-JP" altLang="en-US" sz="1400"/>
                      <a:pPr>
                        <a:defRPr sz="16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[分類名]</a:t>
                    </a:fld>
                    <a:r>
                      <a:rPr lang="en-US" altLang="ja-JP" sz="1400" baseline="0" dirty="0"/>
                      <a:t>, </a:t>
                    </a:r>
                    <a:fld id="{378E6B5D-7481-4287-9E74-9D38F4A02915}" type="VALUE">
                      <a:rPr lang="en-US" altLang="ja-JP" sz="1400" baseline="0"/>
                      <a:pPr>
                        <a:defRPr sz="16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[値]</a:t>
                    </a:fld>
                    <a:r>
                      <a:rPr lang="en-US" altLang="ja-JP" sz="1400" baseline="0" dirty="0"/>
                      <a:t>, </a:t>
                    </a:r>
                    <a:fld id="{87B884EC-6284-46AC-80BB-EAB5FB914399}" type="PERCENTAGE">
                      <a:rPr lang="en-US" altLang="ja-JP" sz="1400" baseline="0"/>
                      <a:pPr>
                        <a:defRPr sz="16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[パーセンテージ]</a:t>
                    </a:fld>
                    <a:endParaRPr lang="en-US" altLang="ja-JP" sz="1400" baseline="0" dirty="0"/>
                  </a:p>
                </c:rich>
              </c:tx>
              <c:spPr>
                <a:pattFill prst="pct90">
                  <a:fgClr>
                    <a:schemeClr val="accent4">
                      <a:lumMod val="7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1607617827711"/>
                      <c:h val="0.1632697718271543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B33-45A6-9D10-C61FADF7F44C}"/>
                </c:ext>
              </c:extLst>
            </c:dLbl>
            <c:dLbl>
              <c:idx val="4"/>
              <c:layout>
                <c:manualLayout>
                  <c:x val="0.23827610424238571"/>
                  <c:y val="-0.1793128466206457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0EF6137-FEF2-4EF0-9495-280B09C36EB5}" type="CATEGORYNAME">
                      <a:rPr lang="ja-JP" altLang="en-US" sz="1800"/>
                      <a:pPr>
                        <a:defRPr sz="1600" b="1" i="0" u="none" strike="noStrike" kern="1200" baseline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[分類名]</a:t>
                    </a:fld>
                    <a:r>
                      <a:rPr lang="en-US" altLang="ja-JP" sz="1800" baseline="0" dirty="0"/>
                      <a:t>, </a:t>
                    </a:r>
                    <a:fld id="{F357B8DA-3E32-4974-95B3-8F1F45E5EA5F}" type="VALUE">
                      <a:rPr lang="en-US" altLang="ja-JP" sz="2000" baseline="0"/>
                      <a:pPr>
                        <a:defRPr sz="1600" b="1" i="0" u="none" strike="noStrike" kern="1200" baseline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[値]</a:t>
                    </a:fld>
                    <a:r>
                      <a:rPr lang="en-US" altLang="ja-JP" sz="2000" baseline="0" dirty="0"/>
                      <a:t>, </a:t>
                    </a:r>
                    <a:fld id="{DADF0F7C-3EF3-4400-857B-11AA3D3E3327}" type="PERCENTAGE">
                      <a:rPr lang="en-US" altLang="ja-JP" sz="2000" baseline="0"/>
                      <a:pPr>
                        <a:defRPr sz="1600" b="1" i="0" u="none" strike="noStrike" kern="1200" baseline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[パーセンテージ]</a:t>
                    </a:fld>
                    <a:endParaRPr lang="en-US" altLang="ja-JP" sz="2000" baseline="0" dirty="0"/>
                  </a:p>
                </c:rich>
              </c:tx>
              <c:spPr>
                <a:noFill/>
                <a:ln>
                  <a:solidFill>
                    <a:schemeClr val="bg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43761079686798"/>
                      <c:h val="0.227640817686923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B33-45A6-9D10-C61FADF7F44C}"/>
                </c:ext>
              </c:extLst>
            </c:dLbl>
            <c:dLbl>
              <c:idx val="5"/>
              <c:layout>
                <c:manualLayout>
                  <c:x val="-0.13647444458734495"/>
                  <c:y val="0.1137471796556766"/>
                </c:manualLayout>
              </c:layout>
              <c:spPr>
                <a:pattFill prst="pct75">
                  <a:fgClr>
                    <a:schemeClr val="accent6">
                      <a:lumMod val="60000"/>
                      <a:lumOff val="40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852539260343621"/>
                      <c:h val="0.17250429381720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1B33-45A6-9D10-C61FADF7F44C}"/>
                </c:ext>
              </c:extLst>
            </c:dLbl>
            <c:dLbl>
              <c:idx val="6"/>
              <c:layout>
                <c:manualLayout>
                  <c:x val="-0.19087660050752042"/>
                  <c:y val="-6.4270273897553604E-2"/>
                </c:manualLayout>
              </c:layout>
              <c:spPr>
                <a:pattFill prst="pct75">
                  <a:fgClr>
                    <a:schemeClr val="accent1">
                      <a:lumMod val="7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14371232328059"/>
                      <c:h val="0.132842597068794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1B33-45A6-9D10-C61FADF7F44C}"/>
                </c:ext>
              </c:extLst>
            </c:dLbl>
            <c:dLbl>
              <c:idx val="7"/>
              <c:layout>
                <c:manualLayout>
                  <c:x val="3.2225002544068397E-2"/>
                  <c:y val="-0.10488999720751749"/>
                </c:manualLayout>
              </c:layout>
              <c:spPr>
                <a:pattFill prst="pct75">
                  <a:fgClr>
                    <a:schemeClr val="bg2">
                      <a:lumMod val="50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384559045260141"/>
                      <c:h val="0.108121620120286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1B33-45A6-9D10-C61FADF7F44C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世界の国別献金額順位!$C$21:$C$28</c:f>
              <c:strCache>
                <c:ptCount val="8"/>
                <c:pt idx="0">
                  <c:v>Ⅰ　アメリカ合衆国</c:v>
                </c:pt>
                <c:pt idx="1">
                  <c:v>Ⅱ　カナダ</c:v>
                </c:pt>
                <c:pt idx="2">
                  <c:v>Ⅲ　南アメリカ</c:v>
                </c:pt>
                <c:pt idx="3">
                  <c:v>Ⅳ　ヨーロッパ</c:v>
                </c:pt>
                <c:pt idx="4">
                  <c:v>Ⅴ　東洋東南アジア</c:v>
                </c:pt>
                <c:pt idx="5">
                  <c:v>Ⅵ　インド</c:v>
                </c:pt>
                <c:pt idx="6">
                  <c:v>Ⅶ　オーストラリア</c:v>
                </c:pt>
                <c:pt idx="7">
                  <c:v>Non-Affilliated</c:v>
                </c:pt>
              </c:strCache>
            </c:strRef>
          </c:cat>
          <c:val>
            <c:numRef>
              <c:f>世界の国別献金額順位!$D$21:$D$28</c:f>
              <c:numCache>
                <c:formatCode>\$#,##0;[Red]\-\$#,##0</c:formatCode>
                <c:ptCount val="8"/>
                <c:pt idx="0">
                  <c:v>6694.4040000000005</c:v>
                </c:pt>
                <c:pt idx="1">
                  <c:v>474.72899999999998</c:v>
                </c:pt>
                <c:pt idx="2">
                  <c:v>807.23</c:v>
                </c:pt>
                <c:pt idx="3">
                  <c:v>4128.6400000000003</c:v>
                </c:pt>
                <c:pt idx="4">
                  <c:v>22687.437999999998</c:v>
                </c:pt>
                <c:pt idx="5">
                  <c:v>3017.8649999999998</c:v>
                </c:pt>
                <c:pt idx="6">
                  <c:v>941.63</c:v>
                </c:pt>
                <c:pt idx="7">
                  <c:v>2438.712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B33-45A6-9D10-C61FADF7F44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71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828789160917727E-2"/>
          <c:y val="0.18409756741301192"/>
          <c:w val="0.84719601420019797"/>
          <c:h val="0.7832977419256969"/>
        </c:manualLayout>
      </c:layout>
      <c:pie3DChart>
        <c:varyColors val="1"/>
        <c:ser>
          <c:idx val="0"/>
          <c:order val="0"/>
          <c:explosion val="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55E5-4DE5-8533-29207D875C2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55E5-4DE5-8533-29207D875C2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55E5-4DE5-8533-29207D875C2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55E5-4DE5-8533-29207D875C2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55E5-4DE5-8533-29207D875C2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55E5-4DE5-8533-29207D875C2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55E5-4DE5-8533-29207D875C2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55E5-4DE5-8533-29207D875C2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55E5-4DE5-8533-29207D875C2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55E5-4DE5-8533-29207D875C2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55E5-4DE5-8533-29207D875C20}"/>
              </c:ext>
            </c:extLst>
          </c:dPt>
          <c:dLbls>
            <c:dLbl>
              <c:idx val="0"/>
              <c:layout>
                <c:manualLayout>
                  <c:x val="-0.18598045157680893"/>
                  <c:y val="-0.1684045657157435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spc="0" baseline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DCC1C3-6748-44C1-A23A-56D5236A24AE}" type="CATEGORYNAME">
                      <a:rPr lang="ja-JP" altLang="en-US" sz="2000"/>
                      <a:pPr>
                        <a:defRPr sz="2400" b="1" i="0" u="none" strike="noStrike" kern="1200" spc="0" baseline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[分類名]</a:t>
                    </a:fld>
                    <a:r>
                      <a:rPr lang="en-US" altLang="ja-JP" sz="2000" baseline="0" dirty="0"/>
                      <a:t>; </a:t>
                    </a:r>
                  </a:p>
                  <a:p>
                    <a:pPr>
                      <a:defRPr sz="2400" b="1" i="0" u="none" strike="noStrike" kern="1200" spc="0" baseline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D7E43AD-211C-4F54-8A2E-1E932D9ACDB2}" type="VALUE">
                      <a:rPr lang="en-US" altLang="ja-JP" sz="2000" baseline="0" smtClean="0"/>
                      <a:pPr>
                        <a:defRPr sz="2400" b="1" i="0" u="none" strike="noStrike" kern="1200" spc="0" baseline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[値]</a:t>
                    </a:fld>
                    <a:r>
                      <a:rPr lang="en-US" altLang="ja-JP" sz="2000" baseline="0" dirty="0"/>
                      <a:t>; </a:t>
                    </a:r>
                    <a:fld id="{943B25FB-A800-4E56-9451-58552F9A5179}" type="PERCENTAGE">
                      <a:rPr lang="en-US" altLang="ja-JP" sz="2000" baseline="0"/>
                      <a:pPr>
                        <a:defRPr sz="2400" b="1" i="0" u="none" strike="noStrike" kern="1200" spc="0" baseline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[パーセンテージ]</a:t>
                    </a:fld>
                    <a:endParaRPr lang="en-US" altLang="ja-JP" sz="20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32334998492231"/>
                      <c:h val="0.2657780875676996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5E5-4DE5-8533-29207D875C20}"/>
                </c:ext>
              </c:extLst>
            </c:dLbl>
            <c:dLbl>
              <c:idx val="1"/>
              <c:layout>
                <c:manualLayout>
                  <c:x val="4.4881297911343175E-2"/>
                  <c:y val="-0.2742886567207665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FF7D785-0362-4500-A766-08135096A053}" type="CATEGORYNAME">
                      <a:rPr lang="ja-JP" altLang="en-US" sz="1800">
                        <a:solidFill>
                          <a:srgbClr val="FF0000"/>
                        </a:solidFill>
                      </a:rPr>
                      <a:pPr>
                        <a:defRPr sz="1800" b="1" i="0" u="none" strike="noStrike" kern="1200" spc="0" baseline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[分類名]</a:t>
                    </a:fld>
                    <a:r>
                      <a:rPr lang="en-US" altLang="ja-JP" sz="1800" baseline="0" dirty="0">
                        <a:solidFill>
                          <a:srgbClr val="FF0000"/>
                        </a:solidFill>
                      </a:rPr>
                      <a:t>; </a:t>
                    </a:r>
                  </a:p>
                  <a:p>
                    <a:pPr>
                      <a:defRPr sz="1800" b="1" i="0" u="none" strike="noStrike" kern="1200" spc="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94CD439-3624-41D3-8A0C-15533025679C}" type="VALUE">
                      <a:rPr lang="en-US" altLang="ja-JP" sz="1800" baseline="0" smtClean="0">
                        <a:solidFill>
                          <a:srgbClr val="FF0000"/>
                        </a:solidFill>
                      </a:rPr>
                      <a:pPr>
                        <a:defRPr sz="1800" b="1" i="0" u="none" strike="noStrike" kern="1200" spc="0" baseline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[値]</a:t>
                    </a:fld>
                    <a:r>
                      <a:rPr lang="en-US" altLang="ja-JP" sz="1800" baseline="0" dirty="0">
                        <a:solidFill>
                          <a:srgbClr val="FF0000"/>
                        </a:solidFill>
                      </a:rPr>
                      <a:t>; </a:t>
                    </a:r>
                    <a:fld id="{2FAEB414-0145-4963-9F2C-B5F062969A72}" type="PERCENTAGE">
                      <a:rPr lang="en-US" altLang="ja-JP" sz="1800" baseline="0">
                        <a:solidFill>
                          <a:srgbClr val="FF0000"/>
                        </a:solidFill>
                      </a:rPr>
                      <a:pPr>
                        <a:defRPr sz="1800" b="1" i="0" u="none" strike="noStrike" kern="1200" spc="0" baseline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[パーセンテージ]</a:t>
                    </a:fld>
                    <a:endParaRPr lang="en-US" altLang="ja-JP" sz="1800" baseline="0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387715849032644"/>
                      <c:h val="0.1467040805234652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5E5-4DE5-8533-29207D875C20}"/>
                </c:ext>
              </c:extLst>
            </c:dLbl>
            <c:dLbl>
              <c:idx val="2"/>
              <c:layout>
                <c:manualLayout>
                  <c:x val="0.11876873551748218"/>
                  <c:y val="-0.1952442266451955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13C54CF-6F0E-4F36-8E0D-AC180305037A}" type="CATEGORYNAME">
                      <a:rPr lang="ja-JP" altLang="en-US"/>
                      <a:pPr>
                        <a:defRPr sz="1600" b="1" i="0" u="none" strike="noStrike" kern="1200" spc="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[分類名]</a:t>
                    </a:fld>
                    <a:r>
                      <a:rPr lang="en-US" altLang="ja-JP" baseline="0" dirty="0"/>
                      <a:t>; </a:t>
                    </a:r>
                  </a:p>
                  <a:p>
                    <a:pPr>
                      <a:defRPr sz="16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25DB751-7DAC-4E36-BE26-31B33D172E93}" type="VALUE">
                      <a:rPr lang="en-US" altLang="ja-JP" baseline="0" smtClean="0"/>
                      <a:pPr>
                        <a:defRPr sz="1600" b="1" i="0" u="none" strike="noStrike" kern="1200" spc="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[値]</a:t>
                    </a:fld>
                    <a:r>
                      <a:rPr lang="en-US" altLang="ja-JP" baseline="0" dirty="0"/>
                      <a:t>; </a:t>
                    </a:r>
                    <a:fld id="{65705998-6499-436F-8B12-2BC279CD60FE}" type="PERCENTAGE">
                      <a:rPr lang="en-US" altLang="ja-JP" baseline="0"/>
                      <a:pPr>
                        <a:defRPr sz="1600" b="1" i="0" u="none" strike="noStrike" kern="1200" spc="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[パーセンテージ]</a:t>
                    </a:fld>
                    <a:endParaRPr lang="en-US" altLang="ja-JP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259825297189201"/>
                      <c:h val="0.1252407938043011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5E5-4DE5-8533-29207D875C20}"/>
                </c:ext>
              </c:extLst>
            </c:dLbl>
            <c:dLbl>
              <c:idx val="3"/>
              <c:layout>
                <c:manualLayout>
                  <c:x val="0.10078245274334598"/>
                  <c:y val="4.42393829403122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43002265621281"/>
                      <c:h val="5.514864499905307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5E5-4DE5-8533-29207D875C20}"/>
                </c:ext>
              </c:extLst>
            </c:dLbl>
            <c:dLbl>
              <c:idx val="4"/>
              <c:layout>
                <c:manualLayout>
                  <c:x val="-7.8390347501071309E-2"/>
                  <c:y val="-2.922584021489061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1B35BC6-2240-4857-96DA-A59D4D5F8586}" type="CATEGORYNAME">
                      <a:rPr lang="ja-JP" altLang="en-US"/>
                      <a:pPr>
                        <a:defRPr sz="1200" b="1" i="0" u="none" strike="noStrike" kern="1200" spc="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[分類名]</a:t>
                    </a:fld>
                    <a:r>
                      <a:rPr lang="en-US" altLang="ja-JP" baseline="0" dirty="0"/>
                      <a:t>; </a:t>
                    </a:r>
                    <a:fld id="{008ECE19-5798-451B-82F2-8430C578669E}" type="VALUE">
                      <a:rPr lang="en-US" altLang="ja-JP" sz="1400" baseline="0"/>
                      <a:pPr>
                        <a:defRPr sz="1200" b="1" i="0" u="none" strike="noStrike" kern="1200" spc="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[値]</a:t>
                    </a:fld>
                    <a:r>
                      <a:rPr lang="en-US" altLang="ja-JP" sz="1400" baseline="0" dirty="0"/>
                      <a:t>; </a:t>
                    </a:r>
                    <a:fld id="{9C2A6088-4D58-4C04-9F97-4A861A6394A4}" type="PERCENTAGE">
                      <a:rPr lang="en-US" altLang="ja-JP" sz="1400" baseline="0"/>
                      <a:pPr>
                        <a:defRPr sz="1200" b="1" i="0" u="none" strike="noStrike" kern="1200" spc="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[パーセンテージ]</a:t>
                    </a:fld>
                    <a:endParaRPr lang="en-US" altLang="ja-JP" sz="14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5E5-4DE5-8533-29207D875C20}"/>
                </c:ext>
              </c:extLst>
            </c:dLbl>
            <c:dLbl>
              <c:idx val="5"/>
              <c:layout>
                <c:manualLayout>
                  <c:x val="-0.11524215563350104"/>
                  <c:y val="-9.764564639945791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D299A17-2615-4D54-AF07-A89BE88222FD}" type="CATEGORYNAME">
                      <a:rPr lang="ja-JP" altLang="en-US" sz="1200" dirty="0">
                        <a:solidFill>
                          <a:srgbClr val="FF0000"/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[分類名]</a:t>
                    </a:fld>
                    <a:r>
                      <a:rPr lang="en-US" altLang="ja-JP" sz="1200" baseline="0" dirty="0">
                        <a:solidFill>
                          <a:srgbClr val="FF0000"/>
                        </a:solidFill>
                      </a:rPr>
                      <a:t>; </a:t>
                    </a:r>
                    <a:fld id="{FE6C5B85-94C7-49B8-B061-9A11A92E7C4E}" type="VALUE">
                      <a:rPr lang="en-US" altLang="ja-JP" sz="1400" baseline="0" dirty="0">
                        <a:solidFill>
                          <a:srgbClr val="FF0000"/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[値]</a:t>
                    </a:fld>
                    <a:r>
                      <a:rPr lang="en-US" altLang="ja-JP" sz="1400" baseline="0" dirty="0">
                        <a:solidFill>
                          <a:srgbClr val="FF0000"/>
                        </a:solidFill>
                      </a:rPr>
                      <a:t>; </a:t>
                    </a:r>
                    <a:fld id="{89B83543-A1AD-4893-9043-E39B41E75A27}" type="PERCENTAGE">
                      <a:rPr lang="en-US" altLang="ja-JP" sz="1400" baseline="0" dirty="0">
                        <a:solidFill>
                          <a:srgbClr val="FF0000"/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[パーセンテージ]</a:t>
                    </a:fld>
                    <a:endParaRPr lang="en-US" altLang="ja-JP" sz="1400" baseline="0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5E5-4DE5-8533-29207D875C20}"/>
                </c:ext>
              </c:extLst>
            </c:dLbl>
            <c:dLbl>
              <c:idx val="6"/>
              <c:layout>
                <c:manualLayout>
                  <c:x val="4.7241774723443429E-3"/>
                  <c:y val="-0.1387079705784243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8C2CB8C-BCAF-40FF-9414-479D247667EB}" type="CATEGORYNAME">
                      <a:rPr lang="ja-JP" altLang="en-US"/>
                      <a:pPr>
                        <a:defRPr sz="1000" b="1" i="0" u="none" strike="noStrike" kern="1200" spc="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[分類名]</a:t>
                    </a:fld>
                    <a:r>
                      <a:rPr lang="en-US" altLang="ja-JP" baseline="0" dirty="0"/>
                      <a:t>; </a:t>
                    </a:r>
                    <a:fld id="{F3C3416D-7216-4F44-BAD5-E6EACC898530}" type="VALUE">
                      <a:rPr lang="en-US" altLang="ja-JP" sz="1400" baseline="0"/>
                      <a:pPr>
                        <a:defRPr sz="1000" b="1" i="0" u="none" strike="noStrike" kern="1200" spc="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[値]</a:t>
                    </a:fld>
                    <a:r>
                      <a:rPr lang="en-US" altLang="ja-JP" sz="1400" baseline="0" dirty="0"/>
                      <a:t>; </a:t>
                    </a:r>
                    <a:fld id="{BD720162-C4D3-4E6F-910A-B07E9A3D0FCD}" type="PERCENTAGE">
                      <a:rPr lang="en-US" altLang="ja-JP" sz="1400" baseline="0"/>
                      <a:pPr>
                        <a:defRPr sz="1000" b="1" i="0" u="none" strike="noStrike" kern="1200" spc="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[パーセンテージ]</a:t>
                    </a:fld>
                    <a:endParaRPr lang="en-US" altLang="ja-JP" sz="14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510803859095023"/>
                      <c:h val="6.582257628919237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55E5-4DE5-8533-29207D875C20}"/>
                </c:ext>
              </c:extLst>
            </c:dLbl>
            <c:dLbl>
              <c:idx val="7"/>
              <c:layout>
                <c:manualLayout>
                  <c:x val="0.14450651316520394"/>
                  <c:y val="-0.1335814018467115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83E4D28-815B-48CF-8599-4C8A6988EAE4}" type="CATEGORYNAME">
                      <a:rPr lang="ja-JP" altLang="en-US">
                        <a:solidFill>
                          <a:srgbClr val="FF0000"/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[分類名]</a:t>
                    </a:fld>
                    <a:r>
                      <a:rPr lang="en-US" altLang="ja-JP" baseline="0" dirty="0">
                        <a:solidFill>
                          <a:srgbClr val="FF0000"/>
                        </a:solidFill>
                      </a:rPr>
                      <a:t>; </a:t>
                    </a:r>
                    <a:fld id="{1E3EAC85-8D20-4E08-9BA8-11506071E4F2}" type="VALUE">
                      <a:rPr lang="en-US" altLang="ja-JP" sz="1400" baseline="0">
                        <a:solidFill>
                          <a:srgbClr val="FF0000"/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[値]</a:t>
                    </a:fld>
                    <a:r>
                      <a:rPr lang="en-US" altLang="ja-JP" sz="1400" baseline="0" dirty="0">
                        <a:solidFill>
                          <a:srgbClr val="FF0000"/>
                        </a:solidFill>
                      </a:rPr>
                      <a:t>; </a:t>
                    </a:r>
                    <a:fld id="{15EB2431-904C-4A0E-9F1F-EA41C7542982}" type="PERCENTAGE">
                      <a:rPr lang="en-US" altLang="ja-JP" sz="1400" baseline="0">
                        <a:solidFill>
                          <a:srgbClr val="FF0000"/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[パーセンテージ]</a:t>
                    </a:fld>
                    <a:endParaRPr lang="en-US" altLang="ja-JP" sz="1400" baseline="0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55E5-4DE5-8533-29207D875C20}"/>
                </c:ext>
              </c:extLst>
            </c:dLbl>
            <c:dLbl>
              <c:idx val="8"/>
              <c:layout>
                <c:manualLayout>
                  <c:x val="0.23491449858745853"/>
                  <c:y val="-8.484197165347506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3120408-71AF-4C0D-96FB-05D660BB507F}" type="CATEGORYNAME">
                      <a:rPr lang="ja-JP" altLang="en-US" dirty="0"/>
                      <a:pPr>
                        <a:defRPr sz="1000" b="1" i="0" u="none" strike="noStrike" kern="1200" spc="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[分類名]</a:t>
                    </a:fld>
                    <a:r>
                      <a:rPr lang="en-US" altLang="ja-JP" sz="1400" baseline="0" dirty="0"/>
                      <a:t>; </a:t>
                    </a:r>
                    <a:fld id="{479A0E4A-9474-49DB-8BCF-652A00C3332C}" type="VALUE">
                      <a:rPr lang="en-US" altLang="ja-JP" sz="1400" baseline="0" dirty="0"/>
                      <a:pPr>
                        <a:defRPr sz="1000" b="1" i="0" u="none" strike="noStrike" kern="1200" spc="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[値]</a:t>
                    </a:fld>
                    <a:r>
                      <a:rPr lang="en-US" altLang="ja-JP" sz="1400" baseline="0" dirty="0"/>
                      <a:t>; </a:t>
                    </a:r>
                    <a:fld id="{A812A899-2D05-419A-8B87-14D893EBBDE1}" type="PERCENTAGE">
                      <a:rPr lang="en-US" altLang="ja-JP" sz="1400" baseline="0" dirty="0"/>
                      <a:pPr>
                        <a:defRPr sz="1000" b="1" i="0" u="none" strike="noStrike" kern="1200" spc="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[パーセンテージ]</a:t>
                    </a:fld>
                    <a:endParaRPr lang="en-US" altLang="ja-JP" sz="14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76200461853444"/>
                      <c:h val="6.885871674505422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55E5-4DE5-8533-29207D875C20}"/>
                </c:ext>
              </c:extLst>
            </c:dLbl>
            <c:dLbl>
              <c:idx val="9"/>
              <c:layout>
                <c:manualLayout>
                  <c:x val="0.22064872256257229"/>
                  <c:y val="-1.672193204319776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A286D7D-B1AB-4CBC-85B6-91EF8F90AB1B}" type="CATEGORYNAME">
                      <a:rPr lang="ja-JP" altLang="en-US">
                        <a:solidFill>
                          <a:srgbClr val="FF0000"/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[分類名]</a:t>
                    </a:fld>
                    <a:r>
                      <a:rPr lang="en-US" altLang="ja-JP" baseline="0" dirty="0">
                        <a:solidFill>
                          <a:srgbClr val="FF0000"/>
                        </a:solidFill>
                      </a:rPr>
                      <a:t>; </a:t>
                    </a:r>
                    <a:fld id="{25326689-7EB3-4E0A-AFC2-D10CA1ED698F}" type="VALUE">
                      <a:rPr lang="en-US" altLang="ja-JP" sz="1400" baseline="0">
                        <a:solidFill>
                          <a:srgbClr val="FF0000"/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[値]</a:t>
                    </a:fld>
                    <a:r>
                      <a:rPr lang="en-US" altLang="ja-JP" sz="1400" baseline="0" dirty="0">
                        <a:solidFill>
                          <a:srgbClr val="FF0000"/>
                        </a:solidFill>
                      </a:rPr>
                      <a:t>; </a:t>
                    </a:r>
                    <a:fld id="{308A5C10-5886-4C1C-A8EC-0B57A107481A}" type="PERCENTAGE">
                      <a:rPr lang="en-US" altLang="ja-JP" sz="1400" baseline="0">
                        <a:solidFill>
                          <a:srgbClr val="FF0000"/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[パーセンテージ]</a:t>
                    </a:fld>
                    <a:endParaRPr lang="en-US" altLang="ja-JP" sz="1400" baseline="0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79211139238497"/>
                      <c:h val="5.455564881626755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55E5-4DE5-8533-29207D875C20}"/>
                </c:ext>
              </c:extLst>
            </c:dLbl>
            <c:dLbl>
              <c:idx val="10"/>
              <c:layout>
                <c:manualLayout>
                  <c:x val="-0.18452302422746686"/>
                  <c:y val="8.89337386999207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330540654213024"/>
                      <c:h val="0.107344262393059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55E5-4DE5-8533-29207D875C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;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世界の国別献金額順位!$B$5:$B$15</c:f>
              <c:strCache>
                <c:ptCount val="11"/>
                <c:pt idx="0">
                  <c:v>日本</c:v>
                </c:pt>
                <c:pt idx="1">
                  <c:v>台湾</c:v>
                </c:pt>
                <c:pt idx="2">
                  <c:v>米国</c:v>
                </c:pt>
                <c:pt idx="3">
                  <c:v>韓国</c:v>
                </c:pt>
                <c:pt idx="4">
                  <c:v>インド</c:v>
                </c:pt>
                <c:pt idx="5">
                  <c:v>イタリア</c:v>
                </c:pt>
                <c:pt idx="6">
                  <c:v>オーストラリア</c:v>
                </c:pt>
                <c:pt idx="7">
                  <c:v>フランス</c:v>
                </c:pt>
                <c:pt idx="8">
                  <c:v> カナダ</c:v>
                </c:pt>
                <c:pt idx="9">
                  <c:v>ドイツ</c:v>
                </c:pt>
                <c:pt idx="10">
                  <c:v>その他の国</c:v>
                </c:pt>
              </c:strCache>
            </c:strRef>
          </c:cat>
          <c:val>
            <c:numRef>
              <c:f>世界の国別献金額順位!$C$5:$C$15</c:f>
              <c:numCache>
                <c:formatCode>#,##0_);[Red]\(#,##0\)</c:formatCode>
                <c:ptCount val="11"/>
                <c:pt idx="0">
                  <c:v>9472.2620000000006</c:v>
                </c:pt>
                <c:pt idx="1">
                  <c:v>6412.0479999999998</c:v>
                </c:pt>
                <c:pt idx="2">
                  <c:v>6694.4030000000002</c:v>
                </c:pt>
                <c:pt idx="3">
                  <c:v>6019.2449999999999</c:v>
                </c:pt>
                <c:pt idx="4">
                  <c:v>2308.7950000000001</c:v>
                </c:pt>
                <c:pt idx="5">
                  <c:v>1211.9960000000001</c:v>
                </c:pt>
                <c:pt idx="6">
                  <c:v>516.14099999999996</c:v>
                </c:pt>
                <c:pt idx="7">
                  <c:v>467.096</c:v>
                </c:pt>
                <c:pt idx="8">
                  <c:v>474.72899999999998</c:v>
                </c:pt>
                <c:pt idx="9">
                  <c:v>337.55700000000002</c:v>
                </c:pt>
                <c:pt idx="10">
                  <c:v>7276.3760000000002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55E5-4DE5-8533-29207D875C2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前年度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７月</c:v>
                </c:pt>
                <c:pt idx="1">
                  <c:v>８月</c:v>
                </c:pt>
                <c:pt idx="2">
                  <c:v>９月</c:v>
                </c:pt>
                <c:pt idx="3">
                  <c:v>１０月</c:v>
                </c:pt>
                <c:pt idx="4">
                  <c:v>１１月</c:v>
                </c:pt>
                <c:pt idx="5">
                  <c:v>１２月</c:v>
                </c:pt>
                <c:pt idx="6">
                  <c:v>１月</c:v>
                </c:pt>
                <c:pt idx="7">
                  <c:v>２月</c:v>
                </c:pt>
                <c:pt idx="8">
                  <c:v>３月</c:v>
                </c:pt>
                <c:pt idx="9">
                  <c:v>４月</c:v>
                </c:pt>
                <c:pt idx="10">
                  <c:v>５月</c:v>
                </c:pt>
                <c:pt idx="11">
                  <c:v>６月</c:v>
                </c:pt>
              </c:strCache>
            </c:strRef>
          </c:cat>
          <c:val>
            <c:numRef>
              <c:f>Sheet1!$B$2:$B$13</c:f>
              <c:numCache>
                <c:formatCode>#,##0_);[Red]\(#,##0\)</c:formatCode>
                <c:ptCount val="12"/>
                <c:pt idx="0">
                  <c:v>1492761</c:v>
                </c:pt>
                <c:pt idx="1">
                  <c:v>545532</c:v>
                </c:pt>
                <c:pt idx="2">
                  <c:v>1089937</c:v>
                </c:pt>
                <c:pt idx="3">
                  <c:v>1483421</c:v>
                </c:pt>
                <c:pt idx="4">
                  <c:v>1284590.8400000001</c:v>
                </c:pt>
                <c:pt idx="5">
                  <c:v>635910.1100000001</c:v>
                </c:pt>
                <c:pt idx="6">
                  <c:v>451330.64</c:v>
                </c:pt>
                <c:pt idx="7">
                  <c:v>771496.91000000015</c:v>
                </c:pt>
                <c:pt idx="8">
                  <c:v>439783</c:v>
                </c:pt>
                <c:pt idx="9">
                  <c:v>121403</c:v>
                </c:pt>
                <c:pt idx="10">
                  <c:v>172295</c:v>
                </c:pt>
                <c:pt idx="11">
                  <c:v>123354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EF-4471-BAFB-D96000A15A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今年度</c:v>
                </c:pt>
              </c:strCache>
            </c:strRef>
          </c:tx>
          <c:spPr>
            <a:ln w="38100" cap="rnd" cmpd="sng" algn="ctr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７月</c:v>
                </c:pt>
                <c:pt idx="1">
                  <c:v>８月</c:v>
                </c:pt>
                <c:pt idx="2">
                  <c:v>９月</c:v>
                </c:pt>
                <c:pt idx="3">
                  <c:v>１０月</c:v>
                </c:pt>
                <c:pt idx="4">
                  <c:v>１１月</c:v>
                </c:pt>
                <c:pt idx="5">
                  <c:v>１２月</c:v>
                </c:pt>
                <c:pt idx="6">
                  <c:v>１月</c:v>
                </c:pt>
                <c:pt idx="7">
                  <c:v>２月</c:v>
                </c:pt>
                <c:pt idx="8">
                  <c:v>３月</c:v>
                </c:pt>
                <c:pt idx="9">
                  <c:v>４月</c:v>
                </c:pt>
                <c:pt idx="10">
                  <c:v>５月</c:v>
                </c:pt>
                <c:pt idx="11">
                  <c:v>６月</c:v>
                </c:pt>
              </c:strCache>
            </c:strRef>
          </c:cat>
          <c:val>
            <c:numRef>
              <c:f>Sheet1!$C$2:$C$13</c:f>
              <c:numCache>
                <c:formatCode>#,##0_);[Red]\(#,##0\)</c:formatCode>
                <c:ptCount val="12"/>
                <c:pt idx="0">
                  <c:v>954510</c:v>
                </c:pt>
                <c:pt idx="1">
                  <c:v>912774</c:v>
                </c:pt>
                <c:pt idx="2">
                  <c:v>1344617</c:v>
                </c:pt>
                <c:pt idx="3">
                  <c:v>1002221</c:v>
                </c:pt>
                <c:pt idx="4">
                  <c:v>1078938</c:v>
                </c:pt>
                <c:pt idx="5">
                  <c:v>1086605</c:v>
                </c:pt>
                <c:pt idx="6">
                  <c:v>776037</c:v>
                </c:pt>
                <c:pt idx="7">
                  <c:v>987452</c:v>
                </c:pt>
                <c:pt idx="8">
                  <c:v>368452</c:v>
                </c:pt>
                <c:pt idx="9">
                  <c:v>141013</c:v>
                </c:pt>
                <c:pt idx="10">
                  <c:v>400077</c:v>
                </c:pt>
                <c:pt idx="11">
                  <c:v>282797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EF-4471-BAFB-D96000A15AD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目標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７月</c:v>
                </c:pt>
                <c:pt idx="1">
                  <c:v>８月</c:v>
                </c:pt>
                <c:pt idx="2">
                  <c:v>９月</c:v>
                </c:pt>
                <c:pt idx="3">
                  <c:v>１０月</c:v>
                </c:pt>
                <c:pt idx="4">
                  <c:v>１１月</c:v>
                </c:pt>
                <c:pt idx="5">
                  <c:v>１２月</c:v>
                </c:pt>
                <c:pt idx="6">
                  <c:v>１月</c:v>
                </c:pt>
                <c:pt idx="7">
                  <c:v>２月</c:v>
                </c:pt>
                <c:pt idx="8">
                  <c:v>３月</c:v>
                </c:pt>
                <c:pt idx="9">
                  <c:v>４月</c:v>
                </c:pt>
                <c:pt idx="10">
                  <c:v>５月</c:v>
                </c:pt>
                <c:pt idx="11">
                  <c:v>６月</c:v>
                </c:pt>
              </c:strCache>
            </c:strRef>
          </c:cat>
          <c:val>
            <c:numRef>
              <c:f>Sheet1!$D$2:$D$13</c:f>
              <c:numCache>
                <c:formatCode>#,##0_);[Red]\(#,##0\)</c:formatCode>
                <c:ptCount val="12"/>
                <c:pt idx="0">
                  <c:v>1000000</c:v>
                </c:pt>
                <c:pt idx="1">
                  <c:v>1000000</c:v>
                </c:pt>
                <c:pt idx="2">
                  <c:v>1500000</c:v>
                </c:pt>
                <c:pt idx="3">
                  <c:v>1500000</c:v>
                </c:pt>
                <c:pt idx="4">
                  <c:v>1500000</c:v>
                </c:pt>
                <c:pt idx="5">
                  <c:v>1000000</c:v>
                </c:pt>
                <c:pt idx="6">
                  <c:v>500000</c:v>
                </c:pt>
                <c:pt idx="7">
                  <c:v>1000000</c:v>
                </c:pt>
                <c:pt idx="8">
                  <c:v>500000</c:v>
                </c:pt>
                <c:pt idx="9">
                  <c:v>200000</c:v>
                </c:pt>
                <c:pt idx="10">
                  <c:v>200000</c:v>
                </c:pt>
                <c:pt idx="11">
                  <c:v>100000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7EF-4471-BAFB-D96000A15A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226020736"/>
        <c:axId val="234850672"/>
      </c:lineChart>
      <c:catAx>
        <c:axId val="22602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34850672"/>
        <c:crosses val="autoZero"/>
        <c:auto val="1"/>
        <c:lblAlgn val="ctr"/>
        <c:lblOffset val="100"/>
        <c:noMultiLvlLbl val="0"/>
      </c:catAx>
      <c:valAx>
        <c:axId val="234850672"/>
        <c:scaling>
          <c:orientation val="minMax"/>
        </c:scaling>
        <c:delete val="0"/>
        <c:axPos val="l"/>
        <c:minorGridlines>
          <c:spPr>
            <a:ln>
              <a:solidFill>
                <a:schemeClr val="bg1">
                  <a:lumMod val="85000"/>
                </a:schemeClr>
              </a:solidFill>
            </a:ln>
            <a:effectLst/>
          </c:spPr>
        </c:minorGridlines>
        <c:numFmt formatCode="#,##0_);[Red]\(#,##0\)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26020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solidFill>
        <a:schemeClr val="accent3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1EBC-45B8-9688-6622EE45B2C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1EBC-45B8-9688-6622EE45B2C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1EBC-45B8-9688-6622EE45B2C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1EBC-45B8-9688-6622EE45B2C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1EBC-45B8-9688-6622EE45B2C0}"/>
              </c:ext>
            </c:extLst>
          </c:dPt>
          <c:dLbls>
            <c:dLbl>
              <c:idx val="0"/>
              <c:layout>
                <c:manualLayout>
                  <c:x val="-0.18803291845970127"/>
                  <c:y val="8.733132504796764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defRPr>
                    </a:pPr>
                    <a:fld id="{CC10F653-5879-4E31-BB33-FC67E3B686EA}" type="CATEGORYNAME">
                      <a:rPr lang="en-US" altLang="ja-JP" sz="2000">
                        <a:solidFill>
                          <a:schemeClr val="bg1"/>
                        </a:solidFill>
                        <a:latin typeface="+mn-ea"/>
                        <a:ea typeface="+mn-ea"/>
                      </a:rPr>
                      <a:pPr>
                        <a:defRPr sz="2000" b="1" i="0" u="none" strike="noStrike" kern="1200" spc="0" baseline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defRPr>
                      </a:pPr>
                      <a:t>[分類名]</a:t>
                    </a:fld>
                    <a:r>
                      <a:rPr lang="en-US" altLang="ja-JP" sz="2000" baseline="0" dirty="0">
                        <a:solidFill>
                          <a:schemeClr val="bg1"/>
                        </a:solidFill>
                        <a:latin typeface="+mn-ea"/>
                        <a:ea typeface="+mn-ea"/>
                      </a:rPr>
                      <a:t>, </a:t>
                    </a:r>
                  </a:p>
                  <a:p>
                    <a:pPr>
                      <a:defRPr sz="2000" b="1" i="0" u="none" strike="noStrike" kern="1200" spc="0" baseline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defRPr>
                    </a:pPr>
                    <a:fld id="{023FDCDA-6A9C-40BA-9A59-7F59B41AC820}" type="VALUE">
                      <a:rPr lang="en-US" altLang="ja-JP" sz="2000" baseline="0" smtClean="0">
                        <a:solidFill>
                          <a:schemeClr val="bg1"/>
                        </a:solidFill>
                        <a:latin typeface="+mn-ea"/>
                        <a:ea typeface="+mn-ea"/>
                      </a:rPr>
                      <a:pPr>
                        <a:defRPr sz="2000" b="1" i="0" u="none" strike="noStrike" kern="1200" spc="0" baseline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defRPr>
                      </a:pPr>
                      <a:t>[値]</a:t>
                    </a:fld>
                    <a:r>
                      <a:rPr lang="en-US" altLang="ja-JP" sz="2000" baseline="0" dirty="0">
                        <a:solidFill>
                          <a:schemeClr val="bg1"/>
                        </a:solidFill>
                        <a:latin typeface="+mn-ea"/>
                        <a:ea typeface="+mn-ea"/>
                      </a:rPr>
                      <a:t>, </a:t>
                    </a:r>
                    <a:fld id="{14156B6F-87F3-4CA2-BB28-679FBE061E3B}" type="PERCENTAGE">
                      <a:rPr lang="en-US" altLang="ja-JP" sz="2000" baseline="0">
                        <a:solidFill>
                          <a:schemeClr val="bg1"/>
                        </a:solidFill>
                        <a:latin typeface="+mn-ea"/>
                        <a:ea typeface="+mn-ea"/>
                      </a:rPr>
                      <a:pPr>
                        <a:defRPr sz="2000" b="1" i="0" u="none" strike="noStrike" kern="1200" spc="0" baseline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defRPr>
                      </a:pPr>
                      <a:t>[パーセンテージ]</a:t>
                    </a:fld>
                    <a:endParaRPr lang="en-US" altLang="ja-JP" sz="2000" baseline="0" dirty="0">
                      <a:solidFill>
                        <a:schemeClr val="bg1"/>
                      </a:solidFill>
                      <a:latin typeface="+mn-ea"/>
                      <a:ea typeface="+mn-ea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1687816195851"/>
                      <c:h val="0.299827796911454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EBC-45B8-9688-6622EE45B2C0}"/>
                </c:ext>
              </c:extLst>
            </c:dLbl>
            <c:dLbl>
              <c:idx val="1"/>
              <c:layout>
                <c:manualLayout>
                  <c:x val="0.20815792600846628"/>
                  <c:y val="-0.2715846887883328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spc="0" baseline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defRPr>
                    </a:pPr>
                    <a:fld id="{F0BA68F4-70E4-473E-AA62-1B43D3BF80EC}" type="CATEGORYNAME">
                      <a:rPr lang="en-US" altLang="ja-JP" sz="2400" b="1">
                        <a:solidFill>
                          <a:schemeClr val="bg1"/>
                        </a:solidFill>
                        <a:latin typeface="+mn-ea"/>
                        <a:ea typeface="+mn-ea"/>
                      </a:rPr>
                      <a:pPr>
                        <a:defRPr sz="2400" b="1" i="0" u="none" strike="noStrike" kern="1200" spc="0" baseline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defRPr>
                      </a:pPr>
                      <a:t>[分類名]</a:t>
                    </a:fld>
                    <a:r>
                      <a:rPr lang="en-US" altLang="ja-JP" sz="2400" b="1" baseline="0" dirty="0">
                        <a:solidFill>
                          <a:schemeClr val="bg1"/>
                        </a:solidFill>
                        <a:latin typeface="+mn-ea"/>
                        <a:ea typeface="+mn-ea"/>
                      </a:rPr>
                      <a:t>, </a:t>
                    </a:r>
                  </a:p>
                  <a:p>
                    <a:pPr>
                      <a:defRPr sz="2400" b="1" i="0" u="none" strike="noStrike" kern="1200" spc="0" baseline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defRPr>
                    </a:pPr>
                    <a:fld id="{A6BA04E6-FBD5-459B-8CAA-90400C406FEB}" type="VALUE">
                      <a:rPr lang="en-US" altLang="ja-JP" sz="2400" b="1" baseline="0" smtClean="0">
                        <a:solidFill>
                          <a:schemeClr val="bg1"/>
                        </a:solidFill>
                        <a:latin typeface="+mn-ea"/>
                        <a:ea typeface="+mn-ea"/>
                      </a:rPr>
                      <a:pPr>
                        <a:defRPr sz="2400" b="1" i="0" u="none" strike="noStrike" kern="1200" spc="0" baseline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defRPr>
                      </a:pPr>
                      <a:t>[値]</a:t>
                    </a:fld>
                    <a:r>
                      <a:rPr lang="en-US" altLang="ja-JP" sz="2400" b="1" baseline="0" dirty="0">
                        <a:solidFill>
                          <a:schemeClr val="bg1"/>
                        </a:solidFill>
                        <a:latin typeface="+mn-ea"/>
                        <a:ea typeface="+mn-ea"/>
                      </a:rPr>
                      <a:t>, </a:t>
                    </a:r>
                    <a:fld id="{2DACA310-4D44-4BA8-8D48-F3AC0E71C53B}" type="PERCENTAGE">
                      <a:rPr lang="en-US" altLang="ja-JP" sz="2400" b="1" baseline="0">
                        <a:solidFill>
                          <a:schemeClr val="bg1"/>
                        </a:solidFill>
                        <a:latin typeface="+mn-ea"/>
                        <a:ea typeface="+mn-ea"/>
                      </a:rPr>
                      <a:pPr>
                        <a:defRPr sz="2400" b="1" i="0" u="none" strike="noStrike" kern="1200" spc="0" baseline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defRPr>
                      </a:pPr>
                      <a:t>[パーセンテージ]</a:t>
                    </a:fld>
                    <a:endParaRPr lang="en-US" altLang="ja-JP" sz="2400" b="1" baseline="0" dirty="0">
                      <a:solidFill>
                        <a:schemeClr val="bg1"/>
                      </a:solidFill>
                      <a:latin typeface="+mn-ea"/>
                      <a:ea typeface="+mn-ea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960694798072972"/>
                      <c:h val="0.273134066184838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EBC-45B8-9688-6622EE45B2C0}"/>
                </c:ext>
              </c:extLst>
            </c:dLbl>
            <c:dLbl>
              <c:idx val="2"/>
              <c:layout>
                <c:manualLayout>
                  <c:x val="0.15928813441282297"/>
                  <c:y val="8.103472737263425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defRPr>
                    </a:pPr>
                    <a:fld id="{90A2D713-DE30-4654-AC2D-7E3E5E688C53}" type="CATEGORYNAME">
                      <a:rPr lang="en-US" altLang="ja-JP" sz="2000">
                        <a:solidFill>
                          <a:schemeClr val="bg1"/>
                        </a:solidFill>
                        <a:latin typeface="+mn-ea"/>
                        <a:ea typeface="+mn-ea"/>
                      </a:rPr>
                      <a:pPr>
                        <a:defRPr sz="2000" b="1" i="0" u="none" strike="noStrike" kern="1200" spc="0" baseline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defRPr>
                      </a:pPr>
                      <a:t>[分類名]</a:t>
                    </a:fld>
                    <a:r>
                      <a:rPr lang="en-US" altLang="ja-JP" sz="2000" baseline="0" dirty="0">
                        <a:solidFill>
                          <a:schemeClr val="bg1"/>
                        </a:solidFill>
                        <a:latin typeface="+mn-ea"/>
                        <a:ea typeface="+mn-ea"/>
                      </a:rPr>
                      <a:t>, </a:t>
                    </a:r>
                  </a:p>
                  <a:p>
                    <a:pPr>
                      <a:defRPr sz="2000" b="1" i="0" u="none" strike="noStrike" kern="1200" spc="0" baseline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defRPr>
                    </a:pPr>
                    <a:fld id="{9363F27D-B763-4CE8-BF03-91CDB56F46D5}" type="VALUE">
                      <a:rPr lang="en-US" altLang="ja-JP" sz="2000" baseline="0" smtClean="0">
                        <a:solidFill>
                          <a:schemeClr val="bg1"/>
                        </a:solidFill>
                        <a:latin typeface="+mn-ea"/>
                        <a:ea typeface="+mn-ea"/>
                      </a:rPr>
                      <a:pPr>
                        <a:defRPr sz="2000" b="1" i="0" u="none" strike="noStrike" kern="1200" spc="0" baseline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defRPr>
                      </a:pPr>
                      <a:t>[値]</a:t>
                    </a:fld>
                    <a:r>
                      <a:rPr lang="en-US" altLang="ja-JP" sz="2000" baseline="0" dirty="0">
                        <a:solidFill>
                          <a:schemeClr val="bg1"/>
                        </a:solidFill>
                        <a:latin typeface="+mn-ea"/>
                        <a:ea typeface="+mn-ea"/>
                      </a:rPr>
                      <a:t>, </a:t>
                    </a:r>
                    <a:fld id="{A606BD3D-A837-477E-B54C-2E607330DDF5}" type="PERCENTAGE">
                      <a:rPr lang="en-US" altLang="ja-JP" sz="2000" baseline="0">
                        <a:solidFill>
                          <a:schemeClr val="bg1"/>
                        </a:solidFill>
                        <a:latin typeface="+mn-ea"/>
                        <a:ea typeface="+mn-ea"/>
                      </a:rPr>
                      <a:pPr>
                        <a:defRPr sz="2000" b="1" i="0" u="none" strike="noStrike" kern="1200" spc="0" baseline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defRPr>
                      </a:pPr>
                      <a:t>[パーセンテージ]</a:t>
                    </a:fld>
                    <a:endParaRPr lang="en-US" altLang="ja-JP" sz="2000" baseline="0" dirty="0">
                      <a:solidFill>
                        <a:schemeClr val="bg1"/>
                      </a:solidFill>
                      <a:latin typeface="+mn-ea"/>
                      <a:ea typeface="+mn-ea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4489416144421999"/>
                      <c:h val="0.21640988839077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EBC-45B8-9688-6622EE45B2C0}"/>
                </c:ext>
              </c:extLst>
            </c:dLbl>
            <c:dLbl>
              <c:idx val="3"/>
              <c:layout>
                <c:manualLayout>
                  <c:x val="0.1926471010794247"/>
                  <c:y val="9.607153259247469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defRPr>
                    </a:pPr>
                    <a:fld id="{82E34517-6566-48B0-9A79-0EBF440E2F2C}" type="CATEGORYNAME">
                      <a:rPr lang="en-US" altLang="ja-JP" sz="1800">
                        <a:solidFill>
                          <a:schemeClr val="bg1"/>
                        </a:solidFill>
                        <a:latin typeface="+mn-ea"/>
                        <a:ea typeface="+mn-ea"/>
                      </a:rPr>
                      <a:pPr>
                        <a:defRPr sz="1800" b="1" i="0" u="none" strike="noStrike" kern="1200" spc="0" baseline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defRPr>
                      </a:pPr>
                      <a:t>[分類名]</a:t>
                    </a:fld>
                    <a:r>
                      <a:rPr lang="en-US" altLang="ja-JP" sz="1800" baseline="0" dirty="0">
                        <a:solidFill>
                          <a:schemeClr val="bg1"/>
                        </a:solidFill>
                        <a:latin typeface="+mn-ea"/>
                        <a:ea typeface="+mn-ea"/>
                      </a:rPr>
                      <a:t>, </a:t>
                    </a:r>
                  </a:p>
                  <a:p>
                    <a:pPr>
                      <a:defRPr sz="1800" b="1" i="0" u="none" strike="noStrike" kern="1200" spc="0" baseline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defRPr>
                    </a:pPr>
                    <a:fld id="{CF849663-9137-4159-A465-36E0DEFCE47B}" type="VALUE">
                      <a:rPr lang="en-US" altLang="ja-JP" sz="1800" baseline="0" smtClean="0">
                        <a:solidFill>
                          <a:schemeClr val="bg1"/>
                        </a:solidFill>
                        <a:latin typeface="+mn-ea"/>
                        <a:ea typeface="+mn-ea"/>
                      </a:rPr>
                      <a:pPr>
                        <a:defRPr sz="1800" b="1" i="0" u="none" strike="noStrike" kern="1200" spc="0" baseline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defRPr>
                      </a:pPr>
                      <a:t>[値]</a:t>
                    </a:fld>
                    <a:r>
                      <a:rPr lang="en-US" altLang="ja-JP" sz="1800" baseline="0" dirty="0">
                        <a:solidFill>
                          <a:schemeClr val="bg1"/>
                        </a:solidFill>
                        <a:latin typeface="+mn-ea"/>
                        <a:ea typeface="+mn-ea"/>
                      </a:rPr>
                      <a:t>, </a:t>
                    </a:r>
                    <a:fld id="{39E3C779-BEEE-40E5-913C-C71A7C7B591F}" type="PERCENTAGE">
                      <a:rPr lang="en-US" altLang="ja-JP" sz="1800" baseline="0">
                        <a:solidFill>
                          <a:schemeClr val="bg1"/>
                        </a:solidFill>
                        <a:latin typeface="+mn-ea"/>
                        <a:ea typeface="+mn-ea"/>
                      </a:rPr>
                      <a:pPr>
                        <a:defRPr sz="1800" b="1" i="0" u="none" strike="noStrike" kern="1200" spc="0" baseline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defRPr>
                      </a:pPr>
                      <a:t>[パーセンテージ]</a:t>
                    </a:fld>
                    <a:endParaRPr lang="en-US" altLang="ja-JP" sz="1800" baseline="0" dirty="0">
                      <a:solidFill>
                        <a:schemeClr val="bg1"/>
                      </a:solidFill>
                      <a:latin typeface="+mn-ea"/>
                      <a:ea typeface="+mn-ea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476484866430689"/>
                      <c:h val="0.2087831081831748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EBC-45B8-9688-6622EE45B2C0}"/>
                </c:ext>
              </c:extLst>
            </c:dLbl>
            <c:dLbl>
              <c:idx val="4"/>
              <c:layout>
                <c:manualLayout>
                  <c:x val="-9.152451449265523E-3"/>
                  <c:y val="5.420653335815538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defRPr>
                    </a:pPr>
                    <a:fld id="{A5BF1EC1-A801-4A80-A32C-6493B1F82C42}" type="CATEGORYNAME">
                      <a:rPr lang="en-US" altLang="ja-JP" sz="1800">
                        <a:solidFill>
                          <a:schemeClr val="bg1"/>
                        </a:solidFill>
                        <a:latin typeface="+mn-ea"/>
                        <a:ea typeface="+mn-ea"/>
                      </a:rPr>
                      <a:pPr>
                        <a:defRPr sz="1800" b="1" i="0" u="none" strike="noStrike" kern="1200" spc="0" baseline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defRPr>
                      </a:pPr>
                      <a:t>[分類名]</a:t>
                    </a:fld>
                    <a:r>
                      <a:rPr lang="en-US" altLang="ja-JP" sz="1800" baseline="0" dirty="0">
                        <a:solidFill>
                          <a:schemeClr val="bg1"/>
                        </a:solidFill>
                        <a:latin typeface="+mn-ea"/>
                        <a:ea typeface="+mn-ea"/>
                      </a:rPr>
                      <a:t>, </a:t>
                    </a:r>
                  </a:p>
                  <a:p>
                    <a:pPr>
                      <a:defRPr sz="1800" b="1" i="0" u="none" strike="noStrike" kern="1200" spc="0" baseline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defRPr>
                    </a:pPr>
                    <a:fld id="{4D2997E8-EB23-461D-9FBC-FF0098D5C668}" type="VALUE">
                      <a:rPr lang="en-US" altLang="ja-JP" sz="1800" baseline="0" smtClean="0">
                        <a:solidFill>
                          <a:schemeClr val="bg1"/>
                        </a:solidFill>
                        <a:latin typeface="+mn-ea"/>
                        <a:ea typeface="+mn-ea"/>
                      </a:rPr>
                      <a:pPr>
                        <a:defRPr sz="1800" b="1" i="0" u="none" strike="noStrike" kern="1200" spc="0" baseline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defRPr>
                      </a:pPr>
                      <a:t>[値]</a:t>
                    </a:fld>
                    <a:r>
                      <a:rPr lang="en-US" altLang="ja-JP" sz="1800" baseline="0" dirty="0">
                        <a:solidFill>
                          <a:schemeClr val="bg1"/>
                        </a:solidFill>
                        <a:latin typeface="+mn-ea"/>
                        <a:ea typeface="+mn-ea"/>
                      </a:rPr>
                      <a:t>, </a:t>
                    </a:r>
                    <a:fld id="{A92601F3-FDD7-4853-AC57-F3422FCD8633}" type="PERCENTAGE">
                      <a:rPr lang="en-US" altLang="ja-JP" sz="1800" baseline="0">
                        <a:solidFill>
                          <a:schemeClr val="bg1"/>
                        </a:solidFill>
                        <a:latin typeface="+mn-ea"/>
                        <a:ea typeface="+mn-ea"/>
                      </a:rPr>
                      <a:pPr>
                        <a:defRPr sz="1800" b="1" i="0" u="none" strike="noStrike" kern="1200" spc="0" baseline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defRPr>
                      </a:pPr>
                      <a:t>[パーセンテージ]</a:t>
                    </a:fld>
                    <a:endParaRPr lang="en-US" altLang="ja-JP" sz="1800" baseline="0" dirty="0">
                      <a:solidFill>
                        <a:schemeClr val="bg1"/>
                      </a:solidFill>
                      <a:latin typeface="+mn-ea"/>
                      <a:ea typeface="+mn-ea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466427963352939"/>
                      <c:h val="0.18733278884928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EBC-45B8-9688-6622EE45B2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bg1"/>
                    </a:solidFill>
                    <a:latin typeface="+mn-ea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Sheet4!$A$1:$A$5</c:f>
              <c:strCache>
                <c:ptCount val="3"/>
                <c:pt idx="0">
                  <c:v>331-A</c:v>
                </c:pt>
                <c:pt idx="1">
                  <c:v>331-B</c:v>
                </c:pt>
                <c:pt idx="2">
                  <c:v>331-C</c:v>
                </c:pt>
              </c:strCache>
            </c:strRef>
          </c:cat>
          <c:val>
            <c:numRef>
              <c:f>Sheet4!$B$1:$B$5</c:f>
              <c:numCache>
                <c:formatCode>\$#,##0;[Red]\-\$#,##0</c:formatCode>
                <c:ptCount val="5"/>
                <c:pt idx="0">
                  <c:v>245918</c:v>
                </c:pt>
                <c:pt idx="1">
                  <c:v>155087</c:v>
                </c:pt>
                <c:pt idx="2">
                  <c:v>94693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EBC-45B8-9688-6622EE45B2C0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0.30674</cdr:x>
      <cdr:y>0.46352</cdr:y>
    </cdr:from>
    <cdr:to>
      <cdr:x>0.35413</cdr:x>
      <cdr:y>0.53648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2473840" y="2481763"/>
          <a:ext cx="382196" cy="390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ja-JP" altLang="en-US" sz="2000" b="1" dirty="0">
              <a:solidFill>
                <a:srgbClr val="FFFF00"/>
              </a:solidFill>
            </a:rPr>
            <a:t>②</a:t>
          </a:r>
        </a:p>
      </cdr:txBody>
    </cdr:sp>
  </cdr:relSizeAnchor>
  <cdr:relSizeAnchor xmlns:cdr="http://schemas.openxmlformats.org/drawingml/2006/chartDrawing">
    <cdr:from>
      <cdr:x>0.52103</cdr:x>
      <cdr:y>0.44537</cdr:y>
    </cdr:from>
    <cdr:to>
      <cdr:x>0.56842</cdr:x>
      <cdr:y>0.51833</cdr:y>
    </cdr:to>
    <cdr:sp macro="" textlink="">
      <cdr:nvSpPr>
        <cdr:cNvPr id="3" name="テキスト ボックス 2"/>
        <cdr:cNvSpPr txBox="1"/>
      </cdr:nvSpPr>
      <cdr:spPr>
        <a:xfrm xmlns:a="http://schemas.openxmlformats.org/drawingml/2006/main">
          <a:off x="4202032" y="2384608"/>
          <a:ext cx="382195" cy="390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ja-JP" altLang="en-US" sz="2000" b="1" dirty="0">
              <a:solidFill>
                <a:srgbClr val="FFFF00"/>
              </a:solidFill>
            </a:rPr>
            <a:t>①</a:t>
          </a:r>
        </a:p>
      </cdr:txBody>
    </cdr:sp>
  </cdr:relSizeAnchor>
  <cdr:relSizeAnchor xmlns:cdr="http://schemas.openxmlformats.org/drawingml/2006/chartDrawing">
    <cdr:from>
      <cdr:x>0.4167</cdr:x>
      <cdr:y>0.51262</cdr:y>
    </cdr:from>
    <cdr:to>
      <cdr:x>0.46409</cdr:x>
      <cdr:y>0.58558</cdr:y>
    </cdr:to>
    <cdr:sp macro="" textlink="">
      <cdr:nvSpPr>
        <cdr:cNvPr id="4" name="テキスト ボックス 3"/>
        <cdr:cNvSpPr txBox="1"/>
      </cdr:nvSpPr>
      <cdr:spPr>
        <a:xfrm xmlns:a="http://schemas.openxmlformats.org/drawingml/2006/main">
          <a:off x="3360668" y="2744648"/>
          <a:ext cx="382196" cy="390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ja-JP" altLang="en-US" sz="2000" b="1" dirty="0">
              <a:solidFill>
                <a:srgbClr val="FFFF00"/>
              </a:solidFill>
            </a:rPr>
            <a:t>③</a:t>
          </a:r>
        </a:p>
      </cdr:txBody>
    </cdr:sp>
  </cdr:relSizeAnchor>
  <cdr:relSizeAnchor xmlns:cdr="http://schemas.openxmlformats.org/drawingml/2006/chartDrawing">
    <cdr:from>
      <cdr:x>0.30674</cdr:x>
      <cdr:y>0.36468</cdr:y>
    </cdr:from>
    <cdr:to>
      <cdr:x>0.35413</cdr:x>
      <cdr:y>0.43764</cdr:y>
    </cdr:to>
    <cdr:sp macro="" textlink="">
      <cdr:nvSpPr>
        <cdr:cNvPr id="5" name="テキスト ボックス 4"/>
        <cdr:cNvSpPr txBox="1"/>
      </cdr:nvSpPr>
      <cdr:spPr>
        <a:xfrm xmlns:a="http://schemas.openxmlformats.org/drawingml/2006/main">
          <a:off x="2473840" y="1952560"/>
          <a:ext cx="382196" cy="390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ja-JP" altLang="en-US" sz="2000" b="1" dirty="0">
              <a:solidFill>
                <a:srgbClr val="FFFF00"/>
              </a:solidFill>
            </a:rPr>
            <a:t>④</a:t>
          </a:r>
        </a:p>
      </cdr:txBody>
    </cdr:sp>
  </cdr:relSizeAnchor>
  <cdr:relSizeAnchor xmlns:cdr="http://schemas.openxmlformats.org/drawingml/2006/chartDrawing">
    <cdr:from>
      <cdr:x>0.33353</cdr:x>
      <cdr:y>0.29744</cdr:y>
    </cdr:from>
    <cdr:to>
      <cdr:x>0.38092</cdr:x>
      <cdr:y>0.3704</cdr:y>
    </cdr:to>
    <cdr:sp macro="" textlink="">
      <cdr:nvSpPr>
        <cdr:cNvPr id="6" name="テキスト ボックス 5"/>
        <cdr:cNvSpPr txBox="1"/>
      </cdr:nvSpPr>
      <cdr:spPr>
        <a:xfrm xmlns:a="http://schemas.openxmlformats.org/drawingml/2006/main">
          <a:off x="2689864" y="1592520"/>
          <a:ext cx="382195" cy="390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ja-JP" altLang="en-US" sz="2000" b="1" dirty="0">
              <a:solidFill>
                <a:srgbClr val="FFFF00"/>
              </a:solidFill>
            </a:rPr>
            <a:t>⑤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2919565" cy="493869"/>
          </a:xfrm>
          <a:prstGeom prst="rect">
            <a:avLst/>
          </a:prstGeom>
        </p:spPr>
        <p:txBody>
          <a:bodyPr vert="horz" lIns="90755" tIns="45378" rIns="90755" bIns="4537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629" y="5"/>
            <a:ext cx="2919565" cy="493869"/>
          </a:xfrm>
          <a:prstGeom prst="rect">
            <a:avLst/>
          </a:prstGeom>
        </p:spPr>
        <p:txBody>
          <a:bodyPr vert="horz" lIns="90755" tIns="45378" rIns="90755" bIns="45378" rtlCol="0"/>
          <a:lstStyle>
            <a:lvl1pPr algn="r">
              <a:defRPr sz="1200"/>
            </a:lvl1pPr>
          </a:lstStyle>
          <a:p>
            <a:r>
              <a:rPr kumimoji="1" lang="en-US" altLang="ja-JP"/>
              <a:t>2018/02/04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2449"/>
            <a:ext cx="2919565" cy="493869"/>
          </a:xfrm>
          <a:prstGeom prst="rect">
            <a:avLst/>
          </a:prstGeom>
        </p:spPr>
        <p:txBody>
          <a:bodyPr vert="horz" lIns="90755" tIns="45378" rIns="90755" bIns="4537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629" y="9372449"/>
            <a:ext cx="2919565" cy="493869"/>
          </a:xfrm>
          <a:prstGeom prst="rect">
            <a:avLst/>
          </a:prstGeom>
        </p:spPr>
        <p:txBody>
          <a:bodyPr vert="horz" lIns="90755" tIns="45378" rIns="90755" bIns="45378" rtlCol="0" anchor="b"/>
          <a:lstStyle>
            <a:lvl1pPr algn="r">
              <a:defRPr sz="1200"/>
            </a:lvl1pPr>
          </a:lstStyle>
          <a:p>
            <a:fld id="{8419B2C2-494E-44C8-BB87-86E98BA2FF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48520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18831" cy="493316"/>
          </a:xfrm>
          <a:prstGeom prst="rect">
            <a:avLst/>
          </a:prstGeom>
        </p:spPr>
        <p:txBody>
          <a:bodyPr vert="horz" lIns="94848" tIns="47423" rIns="94848" bIns="4742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3"/>
            <a:ext cx="2918831" cy="493316"/>
          </a:xfrm>
          <a:prstGeom prst="rect">
            <a:avLst/>
          </a:prstGeom>
        </p:spPr>
        <p:txBody>
          <a:bodyPr vert="horz" lIns="94848" tIns="47423" rIns="94848" bIns="47423" rtlCol="0"/>
          <a:lstStyle>
            <a:lvl1pPr algn="r">
              <a:defRPr sz="1300"/>
            </a:lvl1pPr>
          </a:lstStyle>
          <a:p>
            <a:r>
              <a:rPr kumimoji="1" lang="en-US" altLang="ja-JP"/>
              <a:t>2018/02/04</a:t>
            </a:r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8" tIns="47423" rIns="94848" bIns="4742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501"/>
            <a:ext cx="5388610" cy="4439841"/>
          </a:xfrm>
          <a:prstGeom prst="rect">
            <a:avLst/>
          </a:prstGeom>
        </p:spPr>
        <p:txBody>
          <a:bodyPr vert="horz" lIns="94848" tIns="47423" rIns="94848" bIns="4742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8"/>
            <a:ext cx="2918831" cy="493316"/>
          </a:xfrm>
          <a:prstGeom prst="rect">
            <a:avLst/>
          </a:prstGeom>
        </p:spPr>
        <p:txBody>
          <a:bodyPr vert="horz" lIns="94848" tIns="47423" rIns="94848" bIns="4742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8"/>
            <a:ext cx="2918831" cy="493316"/>
          </a:xfrm>
          <a:prstGeom prst="rect">
            <a:avLst/>
          </a:prstGeom>
        </p:spPr>
        <p:txBody>
          <a:bodyPr vert="horz" lIns="94848" tIns="47423" rIns="94848" bIns="47423" rtlCol="0" anchor="b"/>
          <a:lstStyle>
            <a:lvl1pPr algn="r">
              <a:defRPr sz="1300"/>
            </a:lvl1pPr>
          </a:lstStyle>
          <a:p>
            <a:fld id="{5F1D05C1-4F85-4858-963C-84E00B835B8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71008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32005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※</a:t>
            </a:r>
            <a:r>
              <a:rPr kumimoji="1" lang="ja-JP" altLang="en-US" dirty="0"/>
              <a:t>有効期限切れの累積金は</a:t>
            </a:r>
            <a:r>
              <a:rPr kumimoji="1" lang="en-US" altLang="ja-JP" dirty="0"/>
              <a:t>LCIF</a:t>
            </a:r>
            <a:r>
              <a:rPr kumimoji="1" lang="ja-JP" altLang="en-US" dirty="0" err="1"/>
              <a:t>へ返</a:t>
            </a:r>
            <a:r>
              <a:rPr kumimoji="1" lang="ja-JP" altLang="en-US" dirty="0"/>
              <a:t>還される　③の時は対象外なので　準地区に権利ができる</a:t>
            </a:r>
          </a:p>
        </p:txBody>
      </p:sp>
    </p:spTree>
    <p:extLst>
      <p:ext uri="{BB962C8B-B14F-4D97-AF65-F5344CB8AC3E}">
        <p14:creationId xmlns:p14="http://schemas.microsoft.com/office/powerpoint/2010/main" val="783864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申請書参照</a:t>
            </a:r>
          </a:p>
        </p:txBody>
      </p:sp>
    </p:spTree>
    <p:extLst>
      <p:ext uri="{BB962C8B-B14F-4D97-AF65-F5344CB8AC3E}">
        <p14:creationId xmlns:p14="http://schemas.microsoft.com/office/powerpoint/2010/main" val="410667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85952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5296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330</a:t>
            </a:r>
            <a:r>
              <a:rPr kumimoji="1" lang="ja-JP" altLang="en-US" dirty="0"/>
              <a:t>・</a:t>
            </a:r>
            <a:r>
              <a:rPr kumimoji="1" lang="en-US" altLang="ja-JP" dirty="0"/>
              <a:t>332</a:t>
            </a:r>
            <a:r>
              <a:rPr kumimoji="1" lang="ja-JP" altLang="en-US" dirty="0"/>
              <a:t>複合地区　</a:t>
            </a:r>
            <a:r>
              <a:rPr kumimoji="1" lang="en-US" altLang="ja-JP" dirty="0"/>
              <a:t>100</a:t>
            </a:r>
            <a:r>
              <a:rPr kumimoji="1" lang="ja-JP" altLang="en-US" dirty="0"/>
              <a:t>万㌦の</a:t>
            </a:r>
            <a:r>
              <a:rPr kumimoji="1" lang="en-US" altLang="ja-JP" dirty="0"/>
              <a:t>MCAT </a:t>
            </a:r>
            <a:r>
              <a:rPr kumimoji="1" lang="ja-JP" altLang="en-US" dirty="0"/>
              <a:t>指定災害援助　</a:t>
            </a:r>
            <a:r>
              <a:rPr kumimoji="1" lang="en-US" altLang="ja-JP" dirty="0"/>
              <a:t>2,080</a:t>
            </a:r>
            <a:r>
              <a:rPr kumimoji="1" lang="ja-JP" altLang="en-US" dirty="0"/>
              <a:t>万㌦</a:t>
            </a:r>
          </a:p>
        </p:txBody>
      </p:sp>
    </p:spTree>
    <p:extLst>
      <p:ext uri="{BB962C8B-B14F-4D97-AF65-F5344CB8AC3E}">
        <p14:creationId xmlns:p14="http://schemas.microsoft.com/office/powerpoint/2010/main" val="1935636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kumimoji="1" lang="en-US" altLang="ja-JP"/>
              <a:t>2018/07/26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66325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29964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54451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70332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0808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となりました。</a:t>
            </a:r>
          </a:p>
        </p:txBody>
      </p:sp>
    </p:spTree>
    <p:extLst>
      <p:ext uri="{BB962C8B-B14F-4D97-AF65-F5344CB8AC3E}">
        <p14:creationId xmlns:p14="http://schemas.microsoft.com/office/powerpoint/2010/main" val="3955190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8589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寄付は原則１＄以上可能　既存の　</a:t>
            </a:r>
            <a:r>
              <a:rPr kumimoji="1" lang="en-US" altLang="ja-JP" dirty="0"/>
              <a:t>$20</a:t>
            </a:r>
            <a:r>
              <a:rPr kumimoji="1" lang="ja-JP" altLang="en-US" dirty="0" err="1"/>
              <a:t>、</a:t>
            </a:r>
            <a:r>
              <a:rPr kumimoji="1" lang="en-US" altLang="ja-JP" dirty="0"/>
              <a:t>$50</a:t>
            </a:r>
            <a:r>
              <a:rPr kumimoji="1" lang="ja-JP" altLang="en-US" dirty="0"/>
              <a:t>も寄付は可能　</a:t>
            </a:r>
            <a:r>
              <a:rPr kumimoji="1" lang="en-US" altLang="ja-JP" dirty="0"/>
              <a:t>MJF</a:t>
            </a:r>
            <a:r>
              <a:rPr kumimoji="1" lang="ja-JP" altLang="en-US" dirty="0"/>
              <a:t>累積も可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45935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1962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寄付金は　個人　非個人（クラブ、企業）</a:t>
            </a:r>
            <a:r>
              <a:rPr kumimoji="1" lang="en-US" altLang="ja-JP" dirty="0"/>
              <a:t>OK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4529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78653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44891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3436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3669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1642-6FED-4B7D-B8DD-78241514E53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0177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1642-6FED-4B7D-B8DD-78241514E53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393741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1642-6FED-4B7D-B8DD-78241514E53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324833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1642-6FED-4B7D-B8DD-78241514E53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955009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1642-6FED-4B7D-B8DD-78241514E53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00747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1642-6FED-4B7D-B8DD-78241514E53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031227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1642-6FED-4B7D-B8DD-78241514E53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0965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1642-6FED-4B7D-B8DD-78241514E53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128135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1642-6FED-4B7D-B8DD-78241514E53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3074650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8174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1642-6FED-4B7D-B8DD-78241514E53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418504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1642-6FED-4B7D-B8DD-78241514E53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7425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1642-6FED-4B7D-B8DD-78241514E53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651869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1642-6FED-4B7D-B8DD-78241514E53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560288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1642-6FED-4B7D-B8DD-78241514E53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0979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1642-6FED-4B7D-B8DD-78241514E53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4643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1642-6FED-4B7D-B8DD-78241514E53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970954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1642-6FED-4B7D-B8DD-78241514E53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736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66F1642-6FED-4B7D-B8DD-78241514E53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8070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20" r:id="rId10"/>
    <p:sldLayoutId id="2147484221" r:id="rId11"/>
    <p:sldLayoutId id="2147484222" r:id="rId12"/>
    <p:sldLayoutId id="2147484223" r:id="rId13"/>
    <p:sldLayoutId id="2147484224" r:id="rId14"/>
    <p:sldLayoutId id="2147484225" r:id="rId15"/>
    <p:sldLayoutId id="2147484226" r:id="rId16"/>
    <p:sldLayoutId id="2147484227" r:id="rId17"/>
    <p:sldLayoutId id="2147484228" r:id="rId1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1"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kumimoji="1"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slide" Target="slide2.xml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7.jpeg"/><Relationship Id="rId9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7.jpeg"/><Relationship Id="rId7" Type="http://schemas.openxmlformats.org/officeDocument/2006/relationships/image" Target="../media/image3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7.jpeg"/><Relationship Id="rId7" Type="http://schemas.openxmlformats.org/officeDocument/2006/relationships/image" Target="../media/image4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Relationship Id="rId9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3" Type="http://schemas.openxmlformats.org/officeDocument/2006/relationships/slide" Target="slide2.xml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.jpeg"/><Relationship Id="rId5" Type="http://schemas.openxmlformats.org/officeDocument/2006/relationships/image" Target="../media/image50.jpg"/><Relationship Id="rId4" Type="http://schemas.openxmlformats.org/officeDocument/2006/relationships/image" Target="../media/image7.jpeg"/><Relationship Id="rId9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slide" Target="slide2.xml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png"/><Relationship Id="rId11" Type="http://schemas.openxmlformats.org/officeDocument/2006/relationships/image" Target="../media/image61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7.jpeg"/><Relationship Id="rId9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1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2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4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" Target="slide2.xm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Relationship Id="rId4" Type="http://schemas.openxmlformats.org/officeDocument/2006/relationships/hyperlink" Target="mailto:yutaka.oishi@lionsclubs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2"/>
          <p:cNvSpPr txBox="1">
            <a:spLocks/>
          </p:cNvSpPr>
          <p:nvPr/>
        </p:nvSpPr>
        <p:spPr>
          <a:xfrm>
            <a:off x="3203848" y="5589239"/>
            <a:ext cx="5256585" cy="504057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kumimoji="1"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kumimoji="1"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kumimoji="1"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b="1" spc="50" dirty="0">
                <a:ln w="3175">
                  <a:noFill/>
                </a:ln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地区ＬＣＩＦコーディネーター　武田 勝行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539552" y="1927719"/>
            <a:ext cx="8280919" cy="584775"/>
          </a:xfrm>
          <a:prstGeom prst="rect">
            <a:avLst/>
          </a:prstGeom>
          <a:noFill/>
          <a:ln w="34925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z="3200" b="1" cap="all" spc="50" dirty="0">
                <a:ln w="11430"/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ライオンズクラブ国際協会３３１－Ａ地区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169529" y="4949456"/>
            <a:ext cx="5400599" cy="67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ja-JP" altLang="en-US" sz="2000" b="1" spc="50" dirty="0">
                <a:ln w="11430">
                  <a:solidFill>
                    <a:schemeClr val="bg1"/>
                  </a:solidFill>
                </a:ln>
                <a:solidFill>
                  <a:srgbClr val="7030A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２０１８年９月２１日（金）</a:t>
            </a:r>
            <a:endParaRPr lang="en-US" altLang="ja-JP" sz="2000" b="1" spc="50" dirty="0">
              <a:ln w="11430">
                <a:solidFill>
                  <a:schemeClr val="bg1"/>
                </a:solidFill>
              </a:ln>
              <a:solidFill>
                <a:srgbClr val="7030A0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ja-JP" altLang="en-US" sz="2000" b="1" spc="50" dirty="0">
                <a:ln w="11430">
                  <a:solidFill>
                    <a:schemeClr val="bg1"/>
                  </a:solidFill>
                </a:ln>
                <a:solidFill>
                  <a:srgbClr val="7030A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わくわくホリデーホール</a:t>
            </a:r>
            <a:endParaRPr lang="en-US" altLang="ja-JP" sz="2000" b="1" spc="50" dirty="0">
              <a:ln w="11430">
                <a:solidFill>
                  <a:schemeClr val="bg1"/>
                </a:solidFill>
              </a:ln>
              <a:solidFill>
                <a:srgbClr val="7030A0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763688" y="2801630"/>
            <a:ext cx="5832648" cy="923330"/>
          </a:xfrm>
          <a:prstGeom prst="rect">
            <a:avLst/>
          </a:prstGeom>
          <a:noFill/>
          <a:ln w="34925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dist"/>
            <a:r>
              <a:rPr lang="en-US" altLang="ja-JP" sz="5400" b="1" spc="50" dirty="0">
                <a:ln w="11430"/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LC</a:t>
            </a:r>
            <a:r>
              <a:rPr lang="ja-JP" altLang="en-US" sz="5400" b="1" spc="50" dirty="0">
                <a:ln w="11430"/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Ｉ</a:t>
            </a:r>
            <a:r>
              <a:rPr lang="en-US" altLang="ja-JP" sz="5400" b="1" spc="50" dirty="0">
                <a:ln w="11430"/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F</a:t>
            </a:r>
            <a:r>
              <a:rPr lang="ja-JP" altLang="en-US" sz="5400" b="1" spc="50" dirty="0">
                <a:ln w="11430"/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セミナー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DE5CB21-2E30-4D7B-9D66-475C2A95D5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013176"/>
            <a:ext cx="2088232" cy="14071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D78520CD-210A-423F-BFD0-6FA4B8F9D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8524"/>
            <a:ext cx="1640199" cy="156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936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hlinkClick r:id="rId3" action="ppaction://hlinksldjump"/>
            <a:extLst>
              <a:ext uri="{FF2B5EF4-FFF2-40B4-BE49-F238E27FC236}">
                <a16:creationId xmlns:a16="http://schemas.microsoft.com/office/drawing/2014/main" id="{EC9C4540-7811-4EB3-9086-A03C9A5D04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180000"/>
            <a:ext cx="801361" cy="54000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6C7E52B-6116-4259-8EBC-A1214B014F59}"/>
              </a:ext>
            </a:extLst>
          </p:cNvPr>
          <p:cNvSpPr txBox="1"/>
          <p:nvPr/>
        </p:nvSpPr>
        <p:spPr>
          <a:xfrm>
            <a:off x="12124" y="0"/>
            <a:ext cx="8100000" cy="72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360000" rtlCol="0" anchor="ctr" anchorCtr="0">
            <a:noAutofit/>
          </a:bodyPr>
          <a:lstStyle/>
          <a:p>
            <a:r>
              <a:rPr lang="en-US" altLang="ja-JP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Ⅲ-</a:t>
            </a:r>
            <a:r>
              <a:rPr lang="ja-JP" alt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③地区</a:t>
            </a:r>
            <a:r>
              <a:rPr lang="en-US" altLang="ja-JP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/</a:t>
            </a:r>
            <a:r>
              <a:rPr lang="ja-JP" alt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クラブシェアリング　 </a:t>
            </a:r>
            <a:r>
              <a:rPr lang="en-US" altLang="ja-JP" sz="24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DCG</a:t>
            </a:r>
            <a:r>
              <a:rPr lang="ja-JP" alt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　</a:t>
            </a:r>
            <a:r>
              <a:rPr lang="ja-JP" alt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 </a:t>
            </a:r>
            <a:r>
              <a:rPr lang="en-US" altLang="ja-JP" sz="20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(</a:t>
            </a:r>
            <a:r>
              <a:rPr lang="ja-JP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対象一覧表</a:t>
            </a:r>
            <a:r>
              <a:rPr lang="en-US" altLang="ja-JP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)</a:t>
            </a:r>
            <a:endParaRPr lang="ja-JP" altLang="en-US" b="1" dirty="0">
              <a:ln w="12700" cmpd="sng">
                <a:solidFill>
                  <a:schemeClr val="accent4"/>
                </a:solidFill>
                <a:prstDash val="solid"/>
              </a:ln>
              <a:latin typeface="+mj-ea"/>
              <a:ea typeface="+mj-ea"/>
            </a:endParaRP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2A18A788-299E-43EF-9075-57F585E0E52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10748" y="1028588"/>
          <a:ext cx="826570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2034">
                  <a:extLst>
                    <a:ext uri="{9D8B030D-6E8A-4147-A177-3AD203B41FA5}">
                      <a16:colId xmlns:a16="http://schemas.microsoft.com/office/drawing/2014/main" val="403201452"/>
                    </a:ext>
                  </a:extLst>
                </a:gridCol>
                <a:gridCol w="2321624">
                  <a:extLst>
                    <a:ext uri="{9D8B030D-6E8A-4147-A177-3AD203B41FA5}">
                      <a16:colId xmlns:a16="http://schemas.microsoft.com/office/drawing/2014/main" val="561882817"/>
                    </a:ext>
                  </a:extLst>
                </a:gridCol>
                <a:gridCol w="1382050">
                  <a:extLst>
                    <a:ext uri="{9D8B030D-6E8A-4147-A177-3AD203B41FA5}">
                      <a16:colId xmlns:a16="http://schemas.microsoft.com/office/drawing/2014/main" val="40356395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b="1" dirty="0">
                          <a:latin typeface="+mn-ea"/>
                          <a:ea typeface="+mn-ea"/>
                        </a:rPr>
                        <a:t>指定分野</a:t>
                      </a:r>
                    </a:p>
                  </a:txBody>
                  <a:tcPr marL="21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+mn-ea"/>
                          <a:ea typeface="+mn-ea"/>
                        </a:rPr>
                        <a:t>17’</a:t>
                      </a:r>
                      <a:r>
                        <a:rPr kumimoji="1" lang="ja-JP" altLang="en-US" sz="1800" b="1" dirty="0">
                          <a:latin typeface="+mn-ea"/>
                          <a:ea typeface="+mn-ea"/>
                        </a:rPr>
                        <a:t>～</a:t>
                      </a:r>
                      <a:r>
                        <a:rPr kumimoji="1" lang="en-US" altLang="ja-JP" sz="1800" b="1" dirty="0">
                          <a:latin typeface="+mn-ea"/>
                          <a:ea typeface="+mn-ea"/>
                        </a:rPr>
                        <a:t>18’ </a:t>
                      </a:r>
                      <a:r>
                        <a:rPr kumimoji="1" lang="ja-JP" altLang="en-US" sz="1800" b="1" dirty="0">
                          <a:latin typeface="+mn-ea"/>
                          <a:ea typeface="+mn-ea"/>
                        </a:rPr>
                        <a:t>年度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+mn-ea"/>
                          <a:ea typeface="+mn-ea"/>
                        </a:rPr>
                        <a:t>DCG</a:t>
                      </a:r>
                      <a:endParaRPr kumimoji="1" lang="ja-JP" altLang="en-US" sz="1800" b="1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759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latin typeface="+mn-ea"/>
                          <a:ea typeface="+mn-ea"/>
                        </a:rPr>
                        <a:t>視　力</a:t>
                      </a:r>
                    </a:p>
                  </a:txBody>
                  <a:tcPr marL="21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latin typeface="+mn-ea"/>
                          <a:ea typeface="+mn-ea"/>
                        </a:rPr>
                        <a:t>指　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latin typeface="+mn-ea"/>
                          <a:ea typeface="+mn-ea"/>
                        </a:rPr>
                        <a:t>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B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406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latin typeface="+mn-ea"/>
                          <a:ea typeface="+mn-ea"/>
                        </a:rPr>
                        <a:t>青少年</a:t>
                      </a:r>
                    </a:p>
                  </a:txBody>
                  <a:tcPr marL="21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latin typeface="+mn-ea"/>
                          <a:ea typeface="+mn-ea"/>
                        </a:rPr>
                        <a:t>指　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latin typeface="+mn-ea"/>
                          <a:ea typeface="+mn-ea"/>
                        </a:rPr>
                        <a:t>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B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863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latin typeface="+mn-ea"/>
                          <a:ea typeface="+mn-ea"/>
                        </a:rPr>
                        <a:t>はしか</a:t>
                      </a:r>
                    </a:p>
                  </a:txBody>
                  <a:tcPr marL="21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latin typeface="+mn-ea"/>
                          <a:ea typeface="+mn-ea"/>
                        </a:rPr>
                        <a:t>指　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latin typeface="+mn-ea"/>
                          <a:ea typeface="+mn-ea"/>
                        </a:rPr>
                        <a:t>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B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791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latin typeface="+mn-ea"/>
                          <a:ea typeface="+mn-ea"/>
                        </a:rPr>
                        <a:t>人道支援</a:t>
                      </a:r>
                    </a:p>
                  </a:txBody>
                  <a:tcPr marL="21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latin typeface="+mn-ea"/>
                          <a:ea typeface="+mn-ea"/>
                        </a:rPr>
                        <a:t>無指定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latin typeface="+mn-ea"/>
                          <a:ea typeface="+mn-ea"/>
                        </a:rPr>
                        <a:t>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B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121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latin typeface="+mn-ea"/>
                          <a:ea typeface="+mn-ea"/>
                        </a:rPr>
                        <a:t>災　害</a:t>
                      </a:r>
                    </a:p>
                  </a:txBody>
                  <a:tcPr marL="21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latin typeface="+mn-ea"/>
                          <a:ea typeface="+mn-ea"/>
                        </a:rPr>
                        <a:t>指　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+mn-ea"/>
                          <a:ea typeface="+mn-ea"/>
                        </a:rPr>
                        <a:t>×</a:t>
                      </a:r>
                      <a:endParaRPr kumimoji="1" lang="ja-JP" altLang="en-US" sz="1800" b="1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442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latin typeface="+mn-ea"/>
                          <a:ea typeface="+mn-ea"/>
                        </a:rPr>
                        <a:t>指定寄付</a:t>
                      </a:r>
                    </a:p>
                  </a:txBody>
                  <a:tcPr marL="21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latin typeface="+mn-ea"/>
                          <a:ea typeface="+mn-ea"/>
                        </a:rPr>
                        <a:t>指　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+mn-ea"/>
                          <a:ea typeface="+mn-ea"/>
                        </a:rPr>
                        <a:t>×</a:t>
                      </a:r>
                      <a:endParaRPr kumimoji="1" lang="ja-JP" altLang="en-US" sz="1800" b="1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586161"/>
                  </a:ext>
                </a:extLst>
              </a:tr>
            </a:tbl>
          </a:graphicData>
        </a:graphic>
      </p:graphicFrame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C8EB5D00-527B-4A79-88E8-37643A05259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10749" y="3933056"/>
          <a:ext cx="8265707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7645">
                  <a:extLst>
                    <a:ext uri="{9D8B030D-6E8A-4147-A177-3AD203B41FA5}">
                      <a16:colId xmlns:a16="http://schemas.microsoft.com/office/drawing/2014/main" val="403201452"/>
                    </a:ext>
                  </a:extLst>
                </a:gridCol>
                <a:gridCol w="1743380">
                  <a:extLst>
                    <a:ext uri="{9D8B030D-6E8A-4147-A177-3AD203B41FA5}">
                      <a16:colId xmlns:a16="http://schemas.microsoft.com/office/drawing/2014/main" val="3053974857"/>
                    </a:ext>
                  </a:extLst>
                </a:gridCol>
                <a:gridCol w="2324506">
                  <a:extLst>
                    <a:ext uri="{9D8B030D-6E8A-4147-A177-3AD203B41FA5}">
                      <a16:colId xmlns:a16="http://schemas.microsoft.com/office/drawing/2014/main" val="561882817"/>
                    </a:ext>
                  </a:extLst>
                </a:gridCol>
                <a:gridCol w="1380176">
                  <a:extLst>
                    <a:ext uri="{9D8B030D-6E8A-4147-A177-3AD203B41FA5}">
                      <a16:colId xmlns:a16="http://schemas.microsoft.com/office/drawing/2014/main" val="403563955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latin typeface="+mn-ea"/>
                          <a:ea typeface="+mn-ea"/>
                        </a:rPr>
                        <a:t>指定分野</a:t>
                      </a:r>
                    </a:p>
                  </a:txBody>
                  <a:tcPr marL="21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+mn-ea"/>
                          <a:ea typeface="+mn-ea"/>
                        </a:rPr>
                        <a:t>18’</a:t>
                      </a:r>
                      <a:r>
                        <a:rPr kumimoji="1" lang="ja-JP" altLang="en-US" sz="1800" b="1" dirty="0">
                          <a:latin typeface="+mn-ea"/>
                          <a:ea typeface="+mn-ea"/>
                        </a:rPr>
                        <a:t>～</a:t>
                      </a:r>
                      <a:r>
                        <a:rPr kumimoji="1" lang="en-US" altLang="ja-JP" sz="1800" b="1" dirty="0">
                          <a:latin typeface="+mn-ea"/>
                          <a:ea typeface="+mn-ea"/>
                        </a:rPr>
                        <a:t>19’ </a:t>
                      </a:r>
                      <a:r>
                        <a:rPr kumimoji="1" lang="ja-JP" altLang="en-US" sz="1800" b="1" dirty="0">
                          <a:latin typeface="+mn-ea"/>
                          <a:ea typeface="+mn-ea"/>
                        </a:rPr>
                        <a:t>年度以降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+mn-ea"/>
                          <a:ea typeface="+mn-ea"/>
                        </a:rPr>
                        <a:t>DCG</a:t>
                      </a:r>
                      <a:endParaRPr kumimoji="1" lang="ja-JP" altLang="en-US" sz="1800" b="1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759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latin typeface="+mn-ea"/>
                          <a:ea typeface="+mn-ea"/>
                        </a:rPr>
                        <a:t>視　力</a:t>
                      </a:r>
                    </a:p>
                  </a:txBody>
                  <a:tcPr marL="21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kumimoji="1" lang="en-US" altLang="ja-JP" sz="1800" b="1" dirty="0">
                        <a:latin typeface="+mn-ea"/>
                        <a:ea typeface="+mn-ea"/>
                      </a:endParaRPr>
                    </a:p>
                    <a:p>
                      <a:pPr algn="ctr"/>
                      <a:endParaRPr kumimoji="1" lang="en-US" altLang="ja-JP" sz="1800" b="1" dirty="0"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ja-JP" altLang="en-US" sz="1800" b="1" dirty="0">
                          <a:latin typeface="+mn-ea"/>
                          <a:ea typeface="+mn-ea"/>
                        </a:rPr>
                        <a:t>奉仕強化基金</a:t>
                      </a:r>
                      <a:endParaRPr kumimoji="1" lang="en-US" altLang="ja-JP" sz="1800" b="1" dirty="0">
                        <a:latin typeface="+mn-ea"/>
                        <a:ea typeface="+mn-ea"/>
                      </a:endParaRPr>
                    </a:p>
                  </a:txBody>
                  <a:tcPr marL="21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kumimoji="1" lang="en-US" altLang="ja-JP" sz="1800" b="1" dirty="0">
                        <a:latin typeface="+mn-ea"/>
                        <a:ea typeface="+mn-ea"/>
                      </a:endParaRPr>
                    </a:p>
                    <a:p>
                      <a:pPr algn="ctr"/>
                      <a:endParaRPr kumimoji="1" lang="en-US" altLang="ja-JP" sz="1800" b="1" dirty="0"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ja-JP" altLang="en-US" sz="1800" b="1" dirty="0">
                          <a:latin typeface="+mn-ea"/>
                          <a:ea typeface="+mn-ea"/>
                        </a:rPr>
                        <a:t>無指定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kumimoji="1" lang="en-US" altLang="ja-JP" sz="1800" b="1" dirty="0">
                        <a:latin typeface="+mn-ea"/>
                        <a:ea typeface="+mn-ea"/>
                      </a:endParaRPr>
                    </a:p>
                    <a:p>
                      <a:pPr algn="ctr"/>
                      <a:endParaRPr kumimoji="1" lang="en-US" altLang="ja-JP" sz="1800" b="1" dirty="0"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ja-JP" altLang="en-US" sz="1800" b="1" dirty="0">
                          <a:latin typeface="+mn-ea"/>
                          <a:ea typeface="+mn-ea"/>
                        </a:rPr>
                        <a:t>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B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406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latin typeface="+mn-ea"/>
                          <a:ea typeface="+mn-ea"/>
                        </a:rPr>
                        <a:t>青少年</a:t>
                      </a:r>
                    </a:p>
                  </a:txBody>
                  <a:tcPr marL="21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863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latin typeface="+mn-ea"/>
                          <a:ea typeface="+mn-ea"/>
                        </a:rPr>
                        <a:t>人道支援</a:t>
                      </a:r>
                    </a:p>
                  </a:txBody>
                  <a:tcPr marL="21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791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latin typeface="+mn-ea"/>
                          <a:ea typeface="+mn-ea"/>
                        </a:rPr>
                        <a:t>他（糖尿病・飢餓など）</a:t>
                      </a:r>
                    </a:p>
                  </a:txBody>
                  <a:tcPr marL="21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12101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latin typeface="+mn-ea"/>
                          <a:ea typeface="+mn-ea"/>
                        </a:rPr>
                        <a:t>災　害</a:t>
                      </a:r>
                    </a:p>
                  </a:txBody>
                  <a:tcPr marL="21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latin typeface="+mn-ea"/>
                          <a:ea typeface="+mn-ea"/>
                        </a:rPr>
                        <a:t>指　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+mn-ea"/>
                          <a:ea typeface="+mn-ea"/>
                        </a:rPr>
                        <a:t>×</a:t>
                      </a:r>
                      <a:endParaRPr kumimoji="1" lang="ja-JP" altLang="en-US" sz="1800" b="1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44201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latin typeface="+mn-ea"/>
                          <a:ea typeface="+mn-ea"/>
                        </a:rPr>
                        <a:t>指定寄付</a:t>
                      </a:r>
                    </a:p>
                  </a:txBody>
                  <a:tcPr marL="21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latin typeface="+mn-ea"/>
                          <a:ea typeface="+mn-ea"/>
                        </a:rPr>
                        <a:t>指　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+mn-ea"/>
                          <a:ea typeface="+mn-ea"/>
                        </a:rPr>
                        <a:t>×</a:t>
                      </a:r>
                      <a:endParaRPr kumimoji="1" lang="ja-JP" altLang="en-US" sz="1800" b="1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586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6723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hlinkClick r:id="rId3" action="ppaction://hlinksldjump"/>
            <a:extLst>
              <a:ext uri="{FF2B5EF4-FFF2-40B4-BE49-F238E27FC236}">
                <a16:creationId xmlns:a16="http://schemas.microsoft.com/office/drawing/2014/main" id="{EC9C4540-7811-4EB3-9086-A03C9A5D04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180000"/>
            <a:ext cx="801361" cy="540000"/>
          </a:xfrm>
          <a:prstGeom prst="rect">
            <a:avLst/>
          </a:prstGeom>
        </p:spPr>
      </p:pic>
      <p:sp>
        <p:nvSpPr>
          <p:cNvPr id="37" name="テキスト ボックス 36"/>
          <p:cNvSpPr txBox="1"/>
          <p:nvPr/>
        </p:nvSpPr>
        <p:spPr>
          <a:xfrm>
            <a:off x="426286" y="1715070"/>
            <a:ext cx="3240000" cy="792000"/>
          </a:xfrm>
          <a:prstGeom prst="rect">
            <a:avLst/>
          </a:prstGeom>
          <a:noFill/>
          <a:ln>
            <a:solidFill>
              <a:srgbClr val="001864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+mn-ea"/>
              </a:rPr>
              <a:t>①　</a:t>
            </a:r>
            <a:r>
              <a:rPr kumimoji="1" lang="en-US" altLang="ja-JP" sz="2000" b="1" dirty="0">
                <a:latin typeface="+mn-ea"/>
              </a:rPr>
              <a:t>2017’7</a:t>
            </a:r>
            <a:r>
              <a:rPr kumimoji="1" lang="ja-JP" altLang="en-US" sz="2000" b="1" dirty="0">
                <a:latin typeface="+mn-ea"/>
              </a:rPr>
              <a:t>～</a:t>
            </a:r>
            <a:r>
              <a:rPr kumimoji="1" lang="en-US" altLang="ja-JP" sz="2000" b="1" dirty="0">
                <a:latin typeface="+mn-ea"/>
              </a:rPr>
              <a:t>2018’6</a:t>
            </a:r>
          </a:p>
          <a:p>
            <a:r>
              <a:rPr kumimoji="1" lang="ja-JP" altLang="en-US" sz="2000" b="1" dirty="0">
                <a:latin typeface="+mn-ea"/>
              </a:rPr>
              <a:t>寄付金の累計額　</a:t>
            </a:r>
            <a:r>
              <a:rPr kumimoji="1" lang="en-US" altLang="ja-JP" sz="2400" b="1" dirty="0">
                <a:latin typeface="+mn-ea"/>
              </a:rPr>
              <a:t>$10,000</a:t>
            </a:r>
            <a:endParaRPr kumimoji="1" lang="ja-JP" altLang="en-US" sz="2400" b="1" dirty="0">
              <a:latin typeface="+mn-ea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916095" y="1967070"/>
            <a:ext cx="1332000" cy="540000"/>
          </a:xfrm>
          <a:prstGeom prst="rect">
            <a:avLst/>
          </a:prstGeom>
          <a:noFill/>
          <a:ln>
            <a:solidFill>
              <a:srgbClr val="001864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+mn-ea"/>
              </a:rPr>
              <a:t>×</a:t>
            </a:r>
            <a:r>
              <a:rPr lang="en-US" altLang="ja-JP" sz="2800" b="1" dirty="0">
                <a:latin typeface="+mn-ea"/>
              </a:rPr>
              <a:t>15</a:t>
            </a:r>
            <a:r>
              <a:rPr lang="en-US" altLang="ja-JP" sz="2400" b="1" dirty="0">
                <a:latin typeface="+mn-ea"/>
              </a:rPr>
              <a:t>%</a:t>
            </a:r>
            <a:endParaRPr lang="ja-JP" altLang="en-US" sz="2400" b="1" dirty="0">
              <a:latin typeface="+mn-ea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504951" y="2041292"/>
            <a:ext cx="3276726" cy="461665"/>
          </a:xfrm>
          <a:prstGeom prst="rect">
            <a:avLst/>
          </a:prstGeom>
          <a:noFill/>
          <a:ln>
            <a:solidFill>
              <a:srgbClr val="001864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+mn-ea"/>
              </a:rPr>
              <a:t>$ 1,500</a:t>
            </a:r>
            <a:r>
              <a:rPr kumimoji="1" lang="ja-JP" altLang="en-US" sz="2400" b="1" dirty="0">
                <a:latin typeface="+mn-ea"/>
              </a:rPr>
              <a:t>　</a:t>
            </a:r>
            <a:r>
              <a:rPr kumimoji="1" lang="ja-JP" altLang="en-US" sz="2000" b="1" dirty="0">
                <a:latin typeface="+mn-ea"/>
              </a:rPr>
              <a:t>対象額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33764" y="2690989"/>
            <a:ext cx="3240000" cy="707886"/>
          </a:xfrm>
          <a:prstGeom prst="rect">
            <a:avLst/>
          </a:prstGeom>
          <a:noFill/>
          <a:ln>
            <a:solidFill>
              <a:srgbClr val="001864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000" b="1" dirty="0">
                <a:latin typeface="+mj-ea"/>
                <a:ea typeface="+mj-ea"/>
              </a:rPr>
              <a:t>2018’8</a:t>
            </a:r>
          </a:p>
          <a:p>
            <a:r>
              <a:rPr kumimoji="1" lang="ja-JP" altLang="en-US" sz="2000" b="1" dirty="0">
                <a:latin typeface="+mj-ea"/>
                <a:ea typeface="+mj-ea"/>
              </a:rPr>
              <a:t>クラブ交付金事業申請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916095" y="2859028"/>
            <a:ext cx="1332000" cy="540000"/>
          </a:xfrm>
          <a:prstGeom prst="rect">
            <a:avLst/>
          </a:prstGeom>
          <a:noFill/>
          <a:ln>
            <a:solidFill>
              <a:srgbClr val="001864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+mn-ea"/>
              </a:rPr>
              <a:t>-</a:t>
            </a:r>
            <a:r>
              <a:rPr kumimoji="1" lang="en-US" altLang="ja-JP" sz="2400" b="1" dirty="0">
                <a:solidFill>
                  <a:srgbClr val="FF0000"/>
                </a:solidFill>
                <a:latin typeface="+mn-ea"/>
              </a:rPr>
              <a:t>$ 1,000</a:t>
            </a:r>
            <a:endParaRPr kumimoji="1" lang="ja-JP" altLang="en-US" sz="2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526196" y="2943877"/>
            <a:ext cx="3276000" cy="461665"/>
          </a:xfrm>
          <a:prstGeom prst="rect">
            <a:avLst/>
          </a:prstGeom>
          <a:noFill/>
          <a:ln>
            <a:solidFill>
              <a:srgbClr val="001864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+mn-ea"/>
              </a:rPr>
              <a:t>$ 500 </a:t>
            </a:r>
            <a:r>
              <a:rPr kumimoji="1" lang="ja-JP" altLang="en-US" sz="2400" b="1" dirty="0">
                <a:latin typeface="+mn-ea"/>
              </a:rPr>
              <a:t>残</a:t>
            </a: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516576" y="3952512"/>
            <a:ext cx="3276726" cy="461665"/>
          </a:xfrm>
          <a:prstGeom prst="rect">
            <a:avLst/>
          </a:prstGeom>
          <a:noFill/>
          <a:ln>
            <a:solidFill>
              <a:srgbClr val="001864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+mn-ea"/>
              </a:rPr>
              <a:t>$1,500</a:t>
            </a:r>
            <a:r>
              <a:rPr kumimoji="1" lang="ja-JP" altLang="en-US" sz="2400" b="1" dirty="0">
                <a:latin typeface="+mn-ea"/>
              </a:rPr>
              <a:t>＋</a:t>
            </a:r>
            <a:r>
              <a:rPr kumimoji="1" lang="en-US" altLang="ja-JP" sz="2400" b="1" dirty="0">
                <a:latin typeface="+mn-ea"/>
              </a:rPr>
              <a:t>$500 = $2,000</a:t>
            </a:r>
            <a:endParaRPr kumimoji="1" lang="ja-JP" altLang="en-US" sz="2400" b="1" dirty="0">
              <a:latin typeface="+mn-ea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32566" y="3605354"/>
            <a:ext cx="3240000" cy="792000"/>
          </a:xfrm>
          <a:prstGeom prst="rect">
            <a:avLst/>
          </a:prstGeom>
          <a:noFill/>
          <a:ln>
            <a:solidFill>
              <a:srgbClr val="001864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+mn-ea"/>
              </a:rPr>
              <a:t>②　</a:t>
            </a:r>
            <a:r>
              <a:rPr kumimoji="1" lang="en-US" altLang="ja-JP" sz="2000" b="1" dirty="0">
                <a:latin typeface="+mn-ea"/>
              </a:rPr>
              <a:t>2018’7</a:t>
            </a:r>
            <a:r>
              <a:rPr kumimoji="1" lang="ja-JP" altLang="en-US" sz="2000" b="1" dirty="0">
                <a:latin typeface="+mn-ea"/>
              </a:rPr>
              <a:t>～</a:t>
            </a:r>
            <a:r>
              <a:rPr kumimoji="1" lang="en-US" altLang="ja-JP" sz="2000" b="1" dirty="0">
                <a:latin typeface="+mn-ea"/>
              </a:rPr>
              <a:t>2019’6</a:t>
            </a:r>
          </a:p>
          <a:p>
            <a:r>
              <a:rPr kumimoji="1" lang="ja-JP" altLang="en-US" sz="2000" b="1" dirty="0">
                <a:latin typeface="+mn-ea"/>
              </a:rPr>
              <a:t>寄付金の累計額　</a:t>
            </a:r>
            <a:r>
              <a:rPr kumimoji="1" lang="en-US" altLang="ja-JP" sz="2400" b="1" dirty="0">
                <a:latin typeface="+mn-ea"/>
              </a:rPr>
              <a:t>$10,000</a:t>
            </a:r>
            <a:endParaRPr kumimoji="1" lang="ja-JP" altLang="en-US" sz="2400" b="1" dirty="0">
              <a:latin typeface="+mn-ea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925907" y="3852302"/>
            <a:ext cx="1332000" cy="540000"/>
          </a:xfrm>
          <a:prstGeom prst="rect">
            <a:avLst/>
          </a:prstGeom>
          <a:noFill/>
          <a:ln>
            <a:solidFill>
              <a:srgbClr val="001864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+mn-ea"/>
              </a:rPr>
              <a:t>×</a:t>
            </a:r>
            <a:r>
              <a:rPr kumimoji="1" lang="en-US" altLang="ja-JP" sz="2800" b="1" dirty="0">
                <a:latin typeface="+mn-ea"/>
              </a:rPr>
              <a:t>15</a:t>
            </a:r>
            <a:r>
              <a:rPr kumimoji="1" lang="en-US" altLang="ja-JP" sz="2400" b="1" dirty="0">
                <a:latin typeface="+mn-ea"/>
              </a:rPr>
              <a:t>%</a:t>
            </a:r>
            <a:endParaRPr kumimoji="1" lang="ja-JP" altLang="en-US" sz="2400" b="1" dirty="0">
              <a:latin typeface="+mn-e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52037" y="947535"/>
            <a:ext cx="5073433" cy="540000"/>
          </a:xfrm>
          <a:prstGeom prst="rect">
            <a:avLst/>
          </a:prstGeom>
          <a:noFill/>
          <a:ln>
            <a:solidFill>
              <a:srgbClr val="001864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kumimoji="1" lang="en-US" altLang="ja-JP" sz="2400" b="1" dirty="0">
                <a:latin typeface="+mn-ea"/>
              </a:rPr>
              <a:t>A: </a:t>
            </a:r>
            <a:r>
              <a:rPr kumimoji="1" lang="ja-JP" altLang="en-US" sz="2000" b="1" dirty="0">
                <a:latin typeface="+mn-ea"/>
              </a:rPr>
              <a:t>単位クラブの申請  </a:t>
            </a:r>
            <a:r>
              <a:rPr kumimoji="1" lang="en-US" altLang="ja-JP" sz="2000" b="1" dirty="0">
                <a:latin typeface="+mn-ea"/>
              </a:rPr>
              <a:t>(</a:t>
            </a:r>
            <a:r>
              <a:rPr kumimoji="1" lang="ja-JP" altLang="en-US" sz="2000" b="1" dirty="0">
                <a:latin typeface="+mn-ea"/>
              </a:rPr>
              <a:t>累積</a:t>
            </a:r>
            <a:r>
              <a:rPr kumimoji="1" lang="en-US" altLang="ja-JP" sz="2400" b="1" dirty="0">
                <a:latin typeface="+mn-ea"/>
              </a:rPr>
              <a:t>$5,000</a:t>
            </a:r>
            <a:r>
              <a:rPr kumimoji="1" lang="ja-JP" altLang="en-US" sz="2000" b="1" dirty="0">
                <a:latin typeface="+mn-ea"/>
              </a:rPr>
              <a:t>以上）</a:t>
            </a:r>
            <a:endParaRPr kumimoji="1" lang="en-US" altLang="ja-JP" sz="2000" b="1" dirty="0">
              <a:latin typeface="+mn-ea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33764" y="4605590"/>
            <a:ext cx="3240000" cy="769441"/>
          </a:xfrm>
          <a:prstGeom prst="rect">
            <a:avLst/>
          </a:prstGeom>
          <a:noFill/>
          <a:ln>
            <a:solidFill>
              <a:srgbClr val="001864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+mn-ea"/>
              </a:rPr>
              <a:t>③　</a:t>
            </a:r>
            <a:r>
              <a:rPr kumimoji="1" lang="en-US" altLang="ja-JP" sz="2000" b="1" dirty="0">
                <a:latin typeface="+mn-ea"/>
              </a:rPr>
              <a:t>2019’7</a:t>
            </a:r>
            <a:r>
              <a:rPr kumimoji="1" lang="ja-JP" altLang="en-US" sz="2000" b="1" dirty="0">
                <a:latin typeface="+mn-ea"/>
              </a:rPr>
              <a:t>～</a:t>
            </a:r>
            <a:r>
              <a:rPr kumimoji="1" lang="en-US" altLang="ja-JP" sz="2000" b="1" dirty="0">
                <a:latin typeface="+mn-ea"/>
              </a:rPr>
              <a:t>2020’6</a:t>
            </a:r>
          </a:p>
          <a:p>
            <a:r>
              <a:rPr kumimoji="1" lang="ja-JP" altLang="en-US" sz="2000" b="1" dirty="0">
                <a:latin typeface="+mn-ea"/>
              </a:rPr>
              <a:t>寄付金の累計額　</a:t>
            </a:r>
            <a:r>
              <a:rPr kumimoji="1" lang="en-US" altLang="ja-JP" sz="2400" b="1" dirty="0">
                <a:latin typeface="+mn-ea"/>
              </a:rPr>
              <a:t>$4,000</a:t>
            </a:r>
            <a:endParaRPr kumimoji="1" lang="ja-JP" altLang="en-US" sz="2400" b="1" dirty="0">
              <a:latin typeface="+mn-ea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525470" y="4886146"/>
            <a:ext cx="3276726" cy="461665"/>
          </a:xfrm>
          <a:prstGeom prst="rect">
            <a:avLst/>
          </a:prstGeom>
          <a:noFill/>
          <a:ln>
            <a:solidFill>
              <a:srgbClr val="001864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  <a:latin typeface="+mn-ea"/>
              </a:rPr>
              <a:t>$0</a:t>
            </a:r>
            <a:r>
              <a:rPr kumimoji="1" lang="en-US" altLang="ja-JP" sz="2000" b="1" dirty="0">
                <a:latin typeface="+mn-ea"/>
              </a:rPr>
              <a:t>   </a:t>
            </a:r>
            <a:r>
              <a:rPr kumimoji="1" lang="ja-JP" altLang="en-US" sz="2000" b="1" dirty="0">
                <a:latin typeface="+mn-ea"/>
              </a:rPr>
              <a:t>＋ </a:t>
            </a:r>
            <a:r>
              <a:rPr kumimoji="1" lang="en-US" altLang="ja-JP" sz="2400" b="1" dirty="0">
                <a:latin typeface="+mn-ea"/>
              </a:rPr>
              <a:t>$2,000 = $2,000</a:t>
            </a:r>
            <a:endParaRPr kumimoji="1" lang="en-US" altLang="ja-JP" sz="2000" b="1" dirty="0">
              <a:latin typeface="+mn-ea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916095" y="4829696"/>
            <a:ext cx="1332000" cy="525886"/>
          </a:xfrm>
          <a:prstGeom prst="rect">
            <a:avLst/>
          </a:prstGeom>
          <a:noFill/>
          <a:ln>
            <a:solidFill>
              <a:srgbClr val="001864"/>
            </a:solidFill>
          </a:ln>
        </p:spPr>
        <p:txBody>
          <a:bodyPr wrap="square" tIns="72000" bIns="144000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rgbClr val="FF0000"/>
                </a:solidFill>
                <a:latin typeface="+mn-ea"/>
              </a:rPr>
              <a:t>対象外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28132" y="5555774"/>
            <a:ext cx="3240000" cy="769441"/>
          </a:xfrm>
          <a:prstGeom prst="rect">
            <a:avLst/>
          </a:prstGeom>
          <a:noFill/>
          <a:ln>
            <a:solidFill>
              <a:srgbClr val="001864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+mn-ea"/>
              </a:rPr>
              <a:t>④　</a:t>
            </a:r>
            <a:r>
              <a:rPr kumimoji="1" lang="en-US" altLang="ja-JP" sz="2000" b="1" dirty="0">
                <a:latin typeface="+mn-ea"/>
              </a:rPr>
              <a:t>2020’7</a:t>
            </a:r>
            <a:r>
              <a:rPr kumimoji="1" lang="ja-JP" altLang="en-US" sz="2000" b="1" dirty="0">
                <a:latin typeface="+mn-ea"/>
              </a:rPr>
              <a:t>～</a:t>
            </a:r>
            <a:r>
              <a:rPr kumimoji="1" lang="en-US" altLang="ja-JP" sz="2000" b="1" dirty="0">
                <a:latin typeface="+mn-ea"/>
              </a:rPr>
              <a:t>2021’6</a:t>
            </a:r>
          </a:p>
          <a:p>
            <a:r>
              <a:rPr kumimoji="1" lang="ja-JP" altLang="en-US" sz="2000" b="1" dirty="0">
                <a:latin typeface="+mn-ea"/>
              </a:rPr>
              <a:t>寄付金の累計額　</a:t>
            </a:r>
            <a:r>
              <a:rPr kumimoji="1" lang="en-US" altLang="ja-JP" sz="2400" b="1" dirty="0">
                <a:latin typeface="+mn-ea"/>
              </a:rPr>
              <a:t>$5,000</a:t>
            </a:r>
            <a:endParaRPr kumimoji="1" lang="ja-JP" altLang="en-US" sz="2400" b="1" dirty="0">
              <a:latin typeface="+mn-ea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519838" y="5863550"/>
            <a:ext cx="3276000" cy="461665"/>
          </a:xfrm>
          <a:prstGeom prst="rect">
            <a:avLst/>
          </a:prstGeom>
          <a:noFill/>
          <a:ln>
            <a:solidFill>
              <a:srgbClr val="001864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+mn-ea"/>
              </a:rPr>
              <a:t>$750</a:t>
            </a:r>
            <a:r>
              <a:rPr kumimoji="1" lang="en-US" altLang="ja-JP" sz="2000" b="1" dirty="0">
                <a:latin typeface="+mn-ea"/>
              </a:rPr>
              <a:t> </a:t>
            </a:r>
            <a:r>
              <a:rPr kumimoji="1" lang="ja-JP" altLang="en-US" sz="2000" b="1" dirty="0">
                <a:latin typeface="+mn-ea"/>
              </a:rPr>
              <a:t>＋</a:t>
            </a:r>
            <a:r>
              <a:rPr kumimoji="1" lang="en-US" altLang="ja-JP" sz="2400" b="1" dirty="0">
                <a:latin typeface="+mn-ea"/>
              </a:rPr>
              <a:t>$2,000 = $2,750</a:t>
            </a:r>
            <a:endParaRPr kumimoji="1" lang="en-US" altLang="ja-JP" sz="2000" b="1" dirty="0">
              <a:latin typeface="+mn-ea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16095" y="5785215"/>
            <a:ext cx="1332000" cy="540000"/>
          </a:xfrm>
          <a:prstGeom prst="rect">
            <a:avLst/>
          </a:prstGeom>
          <a:noFill/>
          <a:ln>
            <a:solidFill>
              <a:srgbClr val="001864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+mn-ea"/>
              </a:rPr>
              <a:t>×</a:t>
            </a:r>
            <a:r>
              <a:rPr kumimoji="1" lang="en-US" altLang="ja-JP" sz="2800" b="1" dirty="0">
                <a:latin typeface="+mn-ea"/>
              </a:rPr>
              <a:t>15</a:t>
            </a:r>
            <a:r>
              <a:rPr kumimoji="1" lang="en-US" altLang="ja-JP" sz="2400" b="1" dirty="0">
                <a:latin typeface="+mn-ea"/>
              </a:rPr>
              <a:t>%</a:t>
            </a:r>
            <a:endParaRPr kumimoji="1" lang="ja-JP" altLang="en-US" sz="2400" b="1" dirty="0">
              <a:latin typeface="+mn-ea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2124" y="0"/>
            <a:ext cx="8100000" cy="72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360000" rtlCol="0" anchor="ctr" anchorCtr="0">
            <a:noAutofit/>
          </a:bodyPr>
          <a:lstStyle/>
          <a:p>
            <a:r>
              <a:rPr lang="en-US" altLang="ja-JP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Ⅲ-</a:t>
            </a:r>
            <a:r>
              <a:rPr lang="ja-JP" alt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③　地区</a:t>
            </a:r>
            <a:r>
              <a:rPr lang="en-US" altLang="ja-JP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/</a:t>
            </a:r>
            <a:r>
              <a:rPr lang="ja-JP" alt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クラブシェアリング　    </a:t>
            </a:r>
            <a:r>
              <a:rPr lang="en-US" altLang="ja-JP" sz="20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(</a:t>
            </a:r>
            <a:r>
              <a:rPr lang="ja-JP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新興イニシアチブ</a:t>
            </a:r>
            <a:r>
              <a:rPr lang="en-US" altLang="ja-JP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)</a:t>
            </a:r>
            <a:endParaRPr lang="ja-JP" altLang="en-US" b="1" dirty="0">
              <a:ln w="12700" cmpd="sng">
                <a:solidFill>
                  <a:schemeClr val="accent4"/>
                </a:solidFill>
                <a:prstDash val="solid"/>
              </a:ln>
              <a:latin typeface="+mj-ea"/>
              <a:ea typeface="+mj-ea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75EF900-969B-40AA-A26D-9E07E9C0FCA5}"/>
              </a:ext>
            </a:extLst>
          </p:cNvPr>
          <p:cNvSpPr txBox="1"/>
          <p:nvPr/>
        </p:nvSpPr>
        <p:spPr>
          <a:xfrm>
            <a:off x="4195863" y="4505873"/>
            <a:ext cx="792088" cy="2616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/>
              <a:t>準地区へ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EB7A468-0ADC-465C-8797-2D29B0216A06}"/>
              </a:ext>
            </a:extLst>
          </p:cNvPr>
          <p:cNvSpPr txBox="1"/>
          <p:nvPr/>
        </p:nvSpPr>
        <p:spPr>
          <a:xfrm>
            <a:off x="5704420" y="965739"/>
            <a:ext cx="3077257" cy="540000"/>
          </a:xfrm>
          <a:prstGeom prst="rect">
            <a:avLst/>
          </a:prstGeom>
          <a:noFill/>
          <a:ln>
            <a:solidFill>
              <a:srgbClr val="001864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000" b="1" dirty="0">
                <a:latin typeface="+mn-ea"/>
              </a:rPr>
              <a:t>有効累積は　</a:t>
            </a:r>
            <a:r>
              <a:rPr kumimoji="1" lang="ja-JP" altLang="en-US" sz="2000" b="1" dirty="0">
                <a:solidFill>
                  <a:srgbClr val="FF0000"/>
                </a:solidFill>
                <a:latin typeface="+mn-ea"/>
              </a:rPr>
              <a:t>１５</a:t>
            </a:r>
            <a:r>
              <a:rPr kumimoji="1" lang="ja-JP" altLang="en-US" sz="2000" b="1" dirty="0">
                <a:latin typeface="+mn-ea"/>
              </a:rPr>
              <a:t>年間 </a:t>
            </a:r>
            <a:r>
              <a:rPr kumimoji="1" lang="en-US" altLang="ja-JP" sz="2000" b="1" dirty="0">
                <a:latin typeface="+mn-ea"/>
              </a:rPr>
              <a:t>※</a:t>
            </a:r>
          </a:p>
        </p:txBody>
      </p:sp>
    </p:spTree>
    <p:extLst>
      <p:ext uri="{BB962C8B-B14F-4D97-AF65-F5344CB8AC3E}">
        <p14:creationId xmlns:p14="http://schemas.microsoft.com/office/powerpoint/2010/main" val="91159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9" grpId="0" animBg="1"/>
      <p:bldP spid="40" grpId="0" animBg="1"/>
      <p:bldP spid="41" grpId="0" animBg="1"/>
      <p:bldP spid="43" grpId="0" animBg="1"/>
      <p:bldP spid="45" grpId="0" animBg="1"/>
      <p:bldP spid="46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/>
          <p:cNvSpPr txBox="1"/>
          <p:nvPr/>
        </p:nvSpPr>
        <p:spPr>
          <a:xfrm>
            <a:off x="12124" y="0"/>
            <a:ext cx="8100000" cy="72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360000" rtlCol="0" anchor="ctr" anchorCtr="0">
            <a:noAutofit/>
          </a:bodyPr>
          <a:lstStyle/>
          <a:p>
            <a:r>
              <a:rPr lang="en-US" altLang="ja-JP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Ⅲ-</a:t>
            </a:r>
            <a:r>
              <a:rPr lang="ja-JP" alt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④　交付金の申請　　</a:t>
            </a:r>
            <a:r>
              <a:rPr lang="ja-JP" alt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（地区・クラブシェアリング　</a:t>
            </a:r>
            <a:r>
              <a:rPr lang="en-US" altLang="ja-JP" sz="20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DCG</a:t>
            </a:r>
            <a:r>
              <a:rPr lang="ja-JP" alt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）　</a:t>
            </a:r>
          </a:p>
        </p:txBody>
      </p:sp>
      <p:pic>
        <p:nvPicPr>
          <p:cNvPr id="10" name="図 9">
            <a:hlinkClick r:id="rId3" action="ppaction://hlinksldjump"/>
            <a:extLst>
              <a:ext uri="{FF2B5EF4-FFF2-40B4-BE49-F238E27FC236}">
                <a16:creationId xmlns:a16="http://schemas.microsoft.com/office/drawing/2014/main" id="{EC9C4540-7811-4EB3-9086-A03C9A5D04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180000"/>
            <a:ext cx="801361" cy="540000"/>
          </a:xfrm>
          <a:prstGeom prst="rect">
            <a:avLst/>
          </a:prstGeom>
        </p:spPr>
      </p:pic>
      <p:sp>
        <p:nvSpPr>
          <p:cNvPr id="5" name="フローチャート: 処理 4"/>
          <p:cNvSpPr/>
          <p:nvPr/>
        </p:nvSpPr>
        <p:spPr>
          <a:xfrm>
            <a:off x="427810" y="3752495"/>
            <a:ext cx="1138402" cy="648072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受理番号</a:t>
            </a:r>
          </a:p>
        </p:txBody>
      </p:sp>
      <p:sp>
        <p:nvSpPr>
          <p:cNvPr id="6" name="ストライプ矢印 5"/>
          <p:cNvSpPr/>
          <p:nvPr/>
        </p:nvSpPr>
        <p:spPr>
          <a:xfrm>
            <a:off x="3849158" y="1936670"/>
            <a:ext cx="504056" cy="360040"/>
          </a:xfrm>
          <a:prstGeom prst="striped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フローチャート: 複数書類 10"/>
          <p:cNvSpPr/>
          <p:nvPr/>
        </p:nvSpPr>
        <p:spPr>
          <a:xfrm>
            <a:off x="2398523" y="1500176"/>
            <a:ext cx="1230657" cy="1306838"/>
          </a:xfrm>
          <a:prstGeom prst="flowChartMulti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申請書作成</a:t>
            </a:r>
          </a:p>
        </p:txBody>
      </p:sp>
      <p:sp>
        <p:nvSpPr>
          <p:cNvPr id="12" name="ストライプ矢印 11"/>
          <p:cNvSpPr/>
          <p:nvPr/>
        </p:nvSpPr>
        <p:spPr>
          <a:xfrm>
            <a:off x="6035167" y="1929175"/>
            <a:ext cx="646682" cy="274114"/>
          </a:xfrm>
          <a:prstGeom prst="striped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013" y="5562195"/>
            <a:ext cx="1022070" cy="735440"/>
          </a:xfrm>
          <a:prstGeom prst="rect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14" name="ストライプ矢印 13"/>
          <p:cNvSpPr/>
          <p:nvPr/>
        </p:nvSpPr>
        <p:spPr>
          <a:xfrm>
            <a:off x="1683351" y="3896511"/>
            <a:ext cx="504056" cy="360040"/>
          </a:xfrm>
          <a:prstGeom prst="striped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フローチャート: 処理 15"/>
          <p:cNvSpPr/>
          <p:nvPr/>
        </p:nvSpPr>
        <p:spPr>
          <a:xfrm>
            <a:off x="2250851" y="3752495"/>
            <a:ext cx="899537" cy="648072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翻　訳</a:t>
            </a:r>
          </a:p>
        </p:txBody>
      </p:sp>
      <p:sp>
        <p:nvSpPr>
          <p:cNvPr id="17" name="ストライプ矢印 16"/>
          <p:cNvSpPr/>
          <p:nvPr/>
        </p:nvSpPr>
        <p:spPr>
          <a:xfrm>
            <a:off x="3268506" y="3896511"/>
            <a:ext cx="504056" cy="360040"/>
          </a:xfrm>
          <a:prstGeom prst="striped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フローチャート: 処理 17"/>
          <p:cNvSpPr/>
          <p:nvPr/>
        </p:nvSpPr>
        <p:spPr>
          <a:xfrm>
            <a:off x="3835028" y="3752495"/>
            <a:ext cx="927376" cy="648072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審　査</a:t>
            </a:r>
          </a:p>
        </p:txBody>
      </p:sp>
      <p:sp>
        <p:nvSpPr>
          <p:cNvPr id="19" name="ストライプ矢印 18"/>
          <p:cNvSpPr/>
          <p:nvPr/>
        </p:nvSpPr>
        <p:spPr>
          <a:xfrm>
            <a:off x="4852707" y="3896511"/>
            <a:ext cx="504056" cy="360040"/>
          </a:xfrm>
          <a:prstGeom prst="striped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フローチャート: 処理 19"/>
          <p:cNvSpPr/>
          <p:nvPr/>
        </p:nvSpPr>
        <p:spPr>
          <a:xfrm>
            <a:off x="1393939" y="4464758"/>
            <a:ext cx="1121397" cy="500894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受理通知</a:t>
            </a:r>
          </a:p>
        </p:txBody>
      </p:sp>
      <p:sp>
        <p:nvSpPr>
          <p:cNvPr id="21" name="ストライプ矢印 20"/>
          <p:cNvSpPr/>
          <p:nvPr/>
        </p:nvSpPr>
        <p:spPr>
          <a:xfrm>
            <a:off x="6585444" y="3896511"/>
            <a:ext cx="504056" cy="360040"/>
          </a:xfrm>
          <a:prstGeom prst="striped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フローチャート: 処理 21"/>
          <p:cNvSpPr/>
          <p:nvPr/>
        </p:nvSpPr>
        <p:spPr>
          <a:xfrm>
            <a:off x="7354916" y="4824939"/>
            <a:ext cx="1146886" cy="500894"/>
          </a:xfrm>
          <a:prstGeom prst="flowChartProcess">
            <a:avLst/>
          </a:prstGeom>
          <a:solidFill>
            <a:schemeClr val="bg1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署名返送</a:t>
            </a:r>
          </a:p>
        </p:txBody>
      </p:sp>
      <p:sp>
        <p:nvSpPr>
          <p:cNvPr id="23" name="下矢印吹き出し 22"/>
          <p:cNvSpPr/>
          <p:nvPr/>
        </p:nvSpPr>
        <p:spPr>
          <a:xfrm>
            <a:off x="7372280" y="3752495"/>
            <a:ext cx="1146886" cy="972650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合意書</a:t>
            </a:r>
          </a:p>
        </p:txBody>
      </p:sp>
      <p:sp>
        <p:nvSpPr>
          <p:cNvPr id="25" name="フローチャート: 処理 24"/>
          <p:cNvSpPr/>
          <p:nvPr/>
        </p:nvSpPr>
        <p:spPr>
          <a:xfrm>
            <a:off x="5419432" y="3826116"/>
            <a:ext cx="1074878" cy="500894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承　認</a:t>
            </a:r>
          </a:p>
        </p:txBody>
      </p:sp>
      <p:sp>
        <p:nvSpPr>
          <p:cNvPr id="27" name="フローチャート: 代替処理 26"/>
          <p:cNvSpPr/>
          <p:nvPr/>
        </p:nvSpPr>
        <p:spPr>
          <a:xfrm>
            <a:off x="409524" y="5619199"/>
            <a:ext cx="2239511" cy="410239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n w="3175">
                  <a:noFill/>
                  <a:prstDash val="solid"/>
                </a:ln>
                <a:solidFill>
                  <a:schemeClr val="tx1"/>
                </a:solidFill>
                <a:latin typeface="+mn-ea"/>
              </a:rPr>
              <a:t>最終報告書の提出</a:t>
            </a:r>
          </a:p>
        </p:txBody>
      </p:sp>
      <p:sp>
        <p:nvSpPr>
          <p:cNvPr id="28" name="フローチャート: 処理 27"/>
          <p:cNvSpPr/>
          <p:nvPr/>
        </p:nvSpPr>
        <p:spPr>
          <a:xfrm>
            <a:off x="3364889" y="5574687"/>
            <a:ext cx="1344363" cy="468052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議事録添付</a:t>
            </a:r>
          </a:p>
        </p:txBody>
      </p:sp>
      <p:sp>
        <p:nvSpPr>
          <p:cNvPr id="29" name="ストライプ矢印 28"/>
          <p:cNvSpPr/>
          <p:nvPr/>
        </p:nvSpPr>
        <p:spPr>
          <a:xfrm>
            <a:off x="4815151" y="5623194"/>
            <a:ext cx="504056" cy="360040"/>
          </a:xfrm>
          <a:prstGeom prst="striped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フローチャート: 処理 29"/>
          <p:cNvSpPr/>
          <p:nvPr/>
        </p:nvSpPr>
        <p:spPr>
          <a:xfrm>
            <a:off x="7331307" y="5545947"/>
            <a:ext cx="1372634" cy="506544"/>
          </a:xfrm>
          <a:prstGeom prst="flowChartProcess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00B050"/>
                </a:solidFill>
              </a:rPr>
              <a:t>受理・完了</a:t>
            </a:r>
          </a:p>
        </p:txBody>
      </p:sp>
      <p:sp>
        <p:nvSpPr>
          <p:cNvPr id="32" name="フローチャート: 複数書類 31"/>
          <p:cNvSpPr/>
          <p:nvPr/>
        </p:nvSpPr>
        <p:spPr>
          <a:xfrm>
            <a:off x="4487066" y="1504554"/>
            <a:ext cx="1414249" cy="1175768"/>
          </a:xfrm>
          <a:prstGeom prst="flowChartMulti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+mn-ea"/>
              </a:rPr>
              <a:t>申請書に</a:t>
            </a:r>
            <a:r>
              <a:rPr lang="en-US" altLang="ja-JP" dirty="0">
                <a:latin typeface="+mn-ea"/>
              </a:rPr>
              <a:t>DG</a:t>
            </a:r>
            <a:r>
              <a:rPr lang="ja-JP" altLang="en-US" dirty="0">
                <a:latin typeface="+mn-ea"/>
              </a:rPr>
              <a:t>・</a:t>
            </a:r>
            <a:r>
              <a:rPr kumimoji="1" lang="ja-JP" altLang="en-US" b="1" dirty="0">
                <a:latin typeface="+mn-ea"/>
              </a:rPr>
              <a:t>会長</a:t>
            </a:r>
            <a:r>
              <a:rPr kumimoji="1" lang="ja-JP" altLang="en-US" dirty="0">
                <a:latin typeface="+mn-ea"/>
              </a:rPr>
              <a:t>署名</a:t>
            </a:r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965" y="2845749"/>
            <a:ext cx="1013754" cy="613681"/>
          </a:xfrm>
          <a:prstGeom prst="rect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37" name="ストライプ矢印 36"/>
          <p:cNvSpPr/>
          <p:nvPr/>
        </p:nvSpPr>
        <p:spPr>
          <a:xfrm>
            <a:off x="6630453" y="5619199"/>
            <a:ext cx="488810" cy="360040"/>
          </a:xfrm>
          <a:prstGeom prst="striped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083683" y="6118843"/>
            <a:ext cx="2031325" cy="39586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  <a:prstDash val="solid"/>
          </a:ln>
        </p:spPr>
        <p:txBody>
          <a:bodyPr wrap="none" tIns="72000" rtlCol="0">
            <a:spAutoFit/>
          </a:bodyPr>
          <a:lstStyle/>
          <a:p>
            <a:r>
              <a:rPr kumimoji="1" lang="ja-JP" altLang="en-US" dirty="0"/>
              <a:t>領収書・写真・</a:t>
            </a:r>
            <a:r>
              <a:rPr kumimoji="1" lang="ja-JP" altLang="en-US" dirty="0">
                <a:solidFill>
                  <a:srgbClr val="FF0000"/>
                </a:solidFill>
              </a:rPr>
              <a:t>評価</a:t>
            </a:r>
          </a:p>
        </p:txBody>
      </p:sp>
      <p:sp>
        <p:nvSpPr>
          <p:cNvPr id="39" name="ストライプ矢印 38"/>
          <p:cNvSpPr/>
          <p:nvPr/>
        </p:nvSpPr>
        <p:spPr>
          <a:xfrm>
            <a:off x="2754934" y="5623194"/>
            <a:ext cx="504056" cy="360040"/>
          </a:xfrm>
          <a:prstGeom prst="striped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フローチャート: 処理 39"/>
          <p:cNvSpPr/>
          <p:nvPr/>
        </p:nvSpPr>
        <p:spPr>
          <a:xfrm>
            <a:off x="502683" y="6137924"/>
            <a:ext cx="2070342" cy="370642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事業は１年以内に</a:t>
            </a:r>
          </a:p>
        </p:txBody>
      </p:sp>
      <p:sp>
        <p:nvSpPr>
          <p:cNvPr id="41" name="フローチャート: 代替処理 40"/>
          <p:cNvSpPr/>
          <p:nvPr/>
        </p:nvSpPr>
        <p:spPr>
          <a:xfrm>
            <a:off x="7038277" y="2434043"/>
            <a:ext cx="1758392" cy="324000"/>
          </a:xfrm>
          <a:prstGeom prst="flowChartAlternateProcess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 b="1" dirty="0">
                <a:ln w="19050">
                  <a:noFill/>
                  <a:prstDash val="solid"/>
                </a:ln>
                <a:solidFill>
                  <a:schemeClr val="tx1"/>
                </a:solidFill>
              </a:rPr>
              <a:t>CC </a:t>
            </a:r>
            <a:r>
              <a:rPr lang="ja-JP" altLang="en-US" sz="1200" b="1" dirty="0">
                <a:ln w="19050">
                  <a:noFill/>
                  <a:prstDash val="solid"/>
                </a:ln>
                <a:solidFill>
                  <a:schemeClr val="tx1"/>
                </a:solidFill>
              </a:rPr>
              <a:t>：日本事務所にも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E07BFB8D-A627-4FF2-9AE5-54C7C4E783A6}"/>
              </a:ext>
            </a:extLst>
          </p:cNvPr>
          <p:cNvSpPr txBox="1"/>
          <p:nvPr/>
        </p:nvSpPr>
        <p:spPr>
          <a:xfrm>
            <a:off x="420346" y="5161772"/>
            <a:ext cx="1196177" cy="324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kumimoji="1" lang="ja-JP" altLang="en-US" sz="1600" b="1" dirty="0">
                <a:latin typeface="+mn-ea"/>
              </a:rPr>
              <a:t>事業終了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E07BFB8D-A627-4FF2-9AE5-54C7C4E783A6}"/>
              </a:ext>
            </a:extLst>
          </p:cNvPr>
          <p:cNvSpPr txBox="1"/>
          <p:nvPr/>
        </p:nvSpPr>
        <p:spPr>
          <a:xfrm>
            <a:off x="6379052" y="4930052"/>
            <a:ext cx="729909" cy="324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dist"/>
            <a:r>
              <a:rPr kumimoji="1" lang="ja-JP" altLang="en-US" sz="1000" b="1" dirty="0"/>
              <a:t>口座情報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E07BFB8D-A627-4FF2-9AE5-54C7C4E783A6}"/>
              </a:ext>
            </a:extLst>
          </p:cNvPr>
          <p:cNvSpPr txBox="1"/>
          <p:nvPr/>
        </p:nvSpPr>
        <p:spPr>
          <a:xfrm>
            <a:off x="4482400" y="4983110"/>
            <a:ext cx="1034167" cy="324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dist"/>
            <a:r>
              <a:rPr kumimoji="1" lang="ja-JP" altLang="en-US" sz="1000" b="1" dirty="0"/>
              <a:t>口座へ送金</a:t>
            </a:r>
          </a:p>
        </p:txBody>
      </p:sp>
      <p:sp>
        <p:nvSpPr>
          <p:cNvPr id="50" name="ストライプ矢印 49"/>
          <p:cNvSpPr/>
          <p:nvPr/>
        </p:nvSpPr>
        <p:spPr>
          <a:xfrm rot="10800000">
            <a:off x="5698656" y="4930577"/>
            <a:ext cx="504056" cy="360040"/>
          </a:xfrm>
          <a:prstGeom prst="striped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1" name="ストライプ矢印 50"/>
          <p:cNvSpPr/>
          <p:nvPr/>
        </p:nvSpPr>
        <p:spPr>
          <a:xfrm rot="10800000">
            <a:off x="3786333" y="4958653"/>
            <a:ext cx="504056" cy="360040"/>
          </a:xfrm>
          <a:prstGeom prst="striped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E07BFB8D-A627-4FF2-9AE5-54C7C4E783A6}"/>
              </a:ext>
            </a:extLst>
          </p:cNvPr>
          <p:cNvSpPr txBox="1"/>
          <p:nvPr/>
        </p:nvSpPr>
        <p:spPr>
          <a:xfrm>
            <a:off x="2668623" y="4995374"/>
            <a:ext cx="1034167" cy="324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dist"/>
            <a:r>
              <a:rPr kumimoji="1" lang="ja-JP" altLang="en-US" sz="1000" b="1" dirty="0"/>
              <a:t>事業開始</a:t>
            </a:r>
          </a:p>
        </p:txBody>
      </p:sp>
      <p:sp>
        <p:nvSpPr>
          <p:cNvPr id="42" name="フローチャート: 処理 41"/>
          <p:cNvSpPr/>
          <p:nvPr/>
        </p:nvSpPr>
        <p:spPr>
          <a:xfrm>
            <a:off x="305045" y="1647378"/>
            <a:ext cx="1311478" cy="878479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クラブで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事業を計画</a:t>
            </a:r>
          </a:p>
        </p:txBody>
      </p:sp>
      <p:sp>
        <p:nvSpPr>
          <p:cNvPr id="53" name="ストライプ矢印 52"/>
          <p:cNvSpPr/>
          <p:nvPr/>
        </p:nvSpPr>
        <p:spPr>
          <a:xfrm>
            <a:off x="1742869" y="1941860"/>
            <a:ext cx="516514" cy="360040"/>
          </a:xfrm>
          <a:prstGeom prst="striped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4" name="フローチャート: 処理 53"/>
          <p:cNvSpPr/>
          <p:nvPr/>
        </p:nvSpPr>
        <p:spPr>
          <a:xfrm>
            <a:off x="5356763" y="2849636"/>
            <a:ext cx="1328553" cy="618866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議事録添付</a:t>
            </a:r>
            <a:endParaRPr kumimoji="1" lang="en-US" altLang="ja-JP" sz="1600" dirty="0"/>
          </a:p>
          <a:p>
            <a:pPr algn="ctr"/>
            <a:r>
              <a:rPr kumimoji="1" lang="en-US" altLang="ja-JP" sz="1600" dirty="0"/>
              <a:t>90</a:t>
            </a:r>
            <a:r>
              <a:rPr kumimoji="1" lang="ja-JP" altLang="en-US" sz="1600" dirty="0"/>
              <a:t>日前迄に</a:t>
            </a:r>
          </a:p>
        </p:txBody>
      </p:sp>
      <p:sp>
        <p:nvSpPr>
          <p:cNvPr id="56" name="フローチャート: 処理 55"/>
          <p:cNvSpPr/>
          <p:nvPr/>
        </p:nvSpPr>
        <p:spPr>
          <a:xfrm>
            <a:off x="3083232" y="2845749"/>
            <a:ext cx="1961669" cy="618866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キャビネット会議</a:t>
            </a:r>
            <a:endParaRPr kumimoji="1" lang="en-US" altLang="ja-JP" sz="1600" dirty="0"/>
          </a:p>
          <a:p>
            <a:pPr algn="ctr"/>
            <a:r>
              <a:rPr kumimoji="1" lang="ja-JP" altLang="en-US" sz="1600" dirty="0"/>
              <a:t>クラブ理事会　承認</a:t>
            </a:r>
          </a:p>
        </p:txBody>
      </p:sp>
      <p:sp>
        <p:nvSpPr>
          <p:cNvPr id="58" name="フローチャート: 処理 57"/>
          <p:cNvSpPr/>
          <p:nvPr/>
        </p:nvSpPr>
        <p:spPr>
          <a:xfrm>
            <a:off x="6822635" y="1536638"/>
            <a:ext cx="2071788" cy="760072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latin typeface="+mn-ea"/>
              </a:rPr>
              <a:t>LCIF</a:t>
            </a:r>
            <a:r>
              <a:rPr kumimoji="1" lang="ja-JP" altLang="en-US" b="1" dirty="0">
                <a:latin typeface="+mn-ea"/>
              </a:rPr>
              <a:t>　</a:t>
            </a:r>
            <a:r>
              <a:rPr kumimoji="1" lang="en-US" altLang="ja-JP" b="1" dirty="0">
                <a:solidFill>
                  <a:srgbClr val="FF0000"/>
                </a:solidFill>
                <a:latin typeface="+mn-ea"/>
              </a:rPr>
              <a:t>DC</a:t>
            </a:r>
            <a:r>
              <a:rPr kumimoji="1" lang="ja-JP" altLang="en-US" b="1" dirty="0">
                <a:latin typeface="+mn-ea"/>
              </a:rPr>
              <a:t>・ＭＤ</a:t>
            </a:r>
            <a:r>
              <a:rPr kumimoji="1" lang="en-US" altLang="ja-JP" b="1" dirty="0">
                <a:latin typeface="+mn-ea"/>
              </a:rPr>
              <a:t>C</a:t>
            </a:r>
            <a:r>
              <a:rPr kumimoji="1" lang="ja-JP" altLang="en-US" b="1" dirty="0">
                <a:latin typeface="+mn-ea"/>
              </a:rPr>
              <a:t>宛</a:t>
            </a:r>
            <a:endParaRPr kumimoji="1" lang="en-US" altLang="ja-JP" b="1" dirty="0">
              <a:latin typeface="+mn-ea"/>
            </a:endParaRPr>
          </a:p>
          <a:p>
            <a:pPr algn="ctr"/>
            <a:r>
              <a:rPr kumimoji="1" lang="ja-JP" altLang="en-US" b="1" dirty="0">
                <a:latin typeface="+mn-ea"/>
              </a:rPr>
              <a:t>事前審査</a:t>
            </a:r>
          </a:p>
        </p:txBody>
      </p:sp>
      <p:sp>
        <p:nvSpPr>
          <p:cNvPr id="59" name="フローチャート: 処理 58"/>
          <p:cNvSpPr/>
          <p:nvPr/>
        </p:nvSpPr>
        <p:spPr>
          <a:xfrm>
            <a:off x="309669" y="2805549"/>
            <a:ext cx="1730119" cy="618866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可能残高確認</a:t>
            </a:r>
            <a:endParaRPr kumimoji="1" lang="en-US" altLang="ja-JP" sz="1600" dirty="0"/>
          </a:p>
          <a:p>
            <a:pPr algn="ctr"/>
            <a:r>
              <a:rPr kumimoji="1" lang="ja-JP" altLang="en-US" sz="1600" dirty="0"/>
              <a:t>寄付サービス課</a:t>
            </a:r>
          </a:p>
        </p:txBody>
      </p:sp>
      <p:sp>
        <p:nvSpPr>
          <p:cNvPr id="60" name="ストライプ矢印 59"/>
          <p:cNvSpPr/>
          <p:nvPr/>
        </p:nvSpPr>
        <p:spPr>
          <a:xfrm rot="971337">
            <a:off x="6042437" y="2329191"/>
            <a:ext cx="697523" cy="237227"/>
          </a:xfrm>
          <a:prstGeom prst="striped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351650" y="2409570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6835060" y="1922816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2352211" y="2995782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64" name="フローチャート: 処理 63"/>
          <p:cNvSpPr/>
          <p:nvPr/>
        </p:nvSpPr>
        <p:spPr>
          <a:xfrm>
            <a:off x="307144" y="900166"/>
            <a:ext cx="1259068" cy="370642"/>
          </a:xfrm>
          <a:prstGeom prst="flowChartProcess">
            <a:avLst/>
          </a:prstGeom>
          <a:ln>
            <a:solidFill>
              <a:srgbClr val="009E4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事業内容</a:t>
            </a:r>
          </a:p>
        </p:txBody>
      </p:sp>
      <p:sp>
        <p:nvSpPr>
          <p:cNvPr id="65" name="フローチャート: 処理 64"/>
          <p:cNvSpPr/>
          <p:nvPr/>
        </p:nvSpPr>
        <p:spPr>
          <a:xfrm>
            <a:off x="2244813" y="900166"/>
            <a:ext cx="1259068" cy="370642"/>
          </a:xfrm>
          <a:prstGeom prst="flowChartProcess">
            <a:avLst/>
          </a:prstGeom>
          <a:ln>
            <a:solidFill>
              <a:srgbClr val="009E4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事業予算</a:t>
            </a:r>
          </a:p>
        </p:txBody>
      </p:sp>
      <p:sp>
        <p:nvSpPr>
          <p:cNvPr id="66" name="フローチャート: 処理 65"/>
          <p:cNvSpPr/>
          <p:nvPr/>
        </p:nvSpPr>
        <p:spPr>
          <a:xfrm>
            <a:off x="4133151" y="900166"/>
            <a:ext cx="1406874" cy="370642"/>
          </a:xfrm>
          <a:prstGeom prst="flowChartProcess">
            <a:avLst/>
          </a:prstGeom>
          <a:ln>
            <a:solidFill>
              <a:srgbClr val="009E4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申請の承認</a:t>
            </a:r>
          </a:p>
        </p:txBody>
      </p:sp>
      <p:sp>
        <p:nvSpPr>
          <p:cNvPr id="67" name="ストライプ矢印 66"/>
          <p:cNvSpPr/>
          <p:nvPr/>
        </p:nvSpPr>
        <p:spPr>
          <a:xfrm>
            <a:off x="1736651" y="957310"/>
            <a:ext cx="349332" cy="256353"/>
          </a:xfrm>
          <a:prstGeom prst="striped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8" name="ストライプ矢印 67"/>
          <p:cNvSpPr/>
          <p:nvPr/>
        </p:nvSpPr>
        <p:spPr>
          <a:xfrm>
            <a:off x="3622934" y="957310"/>
            <a:ext cx="349332" cy="256353"/>
          </a:xfrm>
          <a:prstGeom prst="striped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9" name="フローチャート: 処理 68"/>
          <p:cNvSpPr/>
          <p:nvPr/>
        </p:nvSpPr>
        <p:spPr>
          <a:xfrm>
            <a:off x="6220076" y="899721"/>
            <a:ext cx="1406874" cy="370642"/>
          </a:xfrm>
          <a:prstGeom prst="flowChartProcess">
            <a:avLst/>
          </a:prstGeom>
          <a:ln>
            <a:solidFill>
              <a:srgbClr val="009E4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事業の実施</a:t>
            </a:r>
          </a:p>
        </p:txBody>
      </p:sp>
      <p:sp>
        <p:nvSpPr>
          <p:cNvPr id="70" name="ストライプ矢印 69"/>
          <p:cNvSpPr/>
          <p:nvPr/>
        </p:nvSpPr>
        <p:spPr>
          <a:xfrm>
            <a:off x="5709859" y="956865"/>
            <a:ext cx="349332" cy="256353"/>
          </a:xfrm>
          <a:prstGeom prst="striped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1" name="フローチャート: 処理 70"/>
          <p:cNvSpPr/>
          <p:nvPr/>
        </p:nvSpPr>
        <p:spPr>
          <a:xfrm>
            <a:off x="7720282" y="895834"/>
            <a:ext cx="703437" cy="370642"/>
          </a:xfrm>
          <a:prstGeom prst="flowChartProcess">
            <a:avLst/>
          </a:prstGeom>
          <a:ln>
            <a:solidFill>
              <a:srgbClr val="009E4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報告</a:t>
            </a:r>
          </a:p>
        </p:txBody>
      </p:sp>
      <p:sp>
        <p:nvSpPr>
          <p:cNvPr id="72" name="フローチャート: 代替処理 71"/>
          <p:cNvSpPr/>
          <p:nvPr/>
        </p:nvSpPr>
        <p:spPr>
          <a:xfrm>
            <a:off x="5443111" y="6352712"/>
            <a:ext cx="1316090" cy="324000"/>
          </a:xfrm>
          <a:prstGeom prst="flowChartAlternateProcess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 b="1" dirty="0">
                <a:ln w="19050">
                  <a:noFill/>
                  <a:prstDash val="solid"/>
                </a:ln>
                <a:solidFill>
                  <a:schemeClr val="tx1"/>
                </a:solidFill>
              </a:rPr>
              <a:t>CC </a:t>
            </a:r>
            <a:r>
              <a:rPr lang="ja-JP" altLang="en-US" sz="1200" b="1" dirty="0">
                <a:ln w="19050">
                  <a:noFill/>
                  <a:prstDash val="solid"/>
                </a:ln>
                <a:solidFill>
                  <a:schemeClr val="tx1"/>
                </a:solidFill>
              </a:rPr>
              <a:t>：日本事務所</a:t>
            </a:r>
          </a:p>
        </p:txBody>
      </p:sp>
    </p:spTree>
    <p:extLst>
      <p:ext uri="{BB962C8B-B14F-4D97-AF65-F5344CB8AC3E}">
        <p14:creationId xmlns:p14="http://schemas.microsoft.com/office/powerpoint/2010/main" val="105314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5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0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6000"/>
                            </p:stCondLst>
                            <p:childTnLst>
                              <p:par>
                                <p:cTn id="139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8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6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2" presetID="2" presetClass="entr" presetSubtype="2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1750"/>
                            </p:stCondLst>
                            <p:childTnLst>
                              <p:par>
                                <p:cTn id="177" presetID="2" presetClass="entr" presetSubtype="2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3500"/>
                            </p:stCondLst>
                            <p:childTnLst>
                              <p:par>
                                <p:cTn id="182" presetID="2" presetClass="entr" presetSubtype="2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5250"/>
                            </p:stCondLst>
                            <p:childTnLst>
                              <p:par>
                                <p:cTn id="187" presetID="2" presetClass="entr" presetSubtype="2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92" presetID="2" presetClass="entr" presetSubtype="2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750"/>
                            </p:stCondLst>
                            <p:childTnLst>
                              <p:par>
                                <p:cTn id="20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250"/>
                            </p:stCondLst>
                            <p:childTnLst>
                              <p:par>
                                <p:cTn id="20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750"/>
                            </p:stCondLst>
                            <p:childTnLst>
                              <p:par>
                                <p:cTn id="213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250"/>
                            </p:stCondLst>
                            <p:childTnLst>
                              <p:par>
                                <p:cTn id="2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750"/>
                            </p:stCondLst>
                            <p:childTnLst>
                              <p:par>
                                <p:cTn id="22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250"/>
                            </p:stCondLst>
                            <p:childTnLst>
                              <p:par>
                                <p:cTn id="228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975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1250"/>
                            </p:stCondLst>
                            <p:childTnLst>
                              <p:par>
                                <p:cTn id="2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2250"/>
                            </p:stCondLst>
                            <p:childTnLst>
                              <p:par>
                                <p:cTn id="241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4750"/>
                            </p:stCondLst>
                            <p:childTnLst>
                              <p:par>
                                <p:cTn id="246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6" grpId="0" animBg="1"/>
      <p:bldP spid="50" grpId="0" animBg="1"/>
      <p:bldP spid="51" grpId="0" animBg="1"/>
      <p:bldP spid="52" grpId="0" animBg="1"/>
      <p:bldP spid="42" grpId="0" animBg="1"/>
      <p:bldP spid="53" grpId="0" animBg="1"/>
      <p:bldP spid="54" grpId="0" animBg="1"/>
      <p:bldP spid="56" grpId="0" animBg="1"/>
      <p:bldP spid="58" grpId="0" animBg="1"/>
      <p:bldP spid="59" grpId="0" animBg="1"/>
      <p:bldP spid="60" grpId="0" animBg="1"/>
      <p:bldP spid="3" grpId="0"/>
      <p:bldP spid="62" grpId="0"/>
      <p:bldP spid="63" grpId="0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/>
          <p:cNvSpPr txBox="1"/>
          <p:nvPr/>
        </p:nvSpPr>
        <p:spPr>
          <a:xfrm>
            <a:off x="12124" y="0"/>
            <a:ext cx="8100000" cy="72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360000" rtlCol="0" anchor="ctr" anchorCtr="0">
            <a:noAutofit/>
          </a:bodyPr>
          <a:lstStyle/>
          <a:p>
            <a:r>
              <a:rPr lang="en-US" altLang="ja-JP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Ⅲ-</a:t>
            </a:r>
            <a:r>
              <a:rPr lang="ja-JP" alt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⑤　交付金事業の実例　</a:t>
            </a:r>
            <a:r>
              <a:rPr lang="ja-JP" alt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（世界での大災害支援）</a:t>
            </a:r>
            <a:r>
              <a:rPr lang="ja-JP" alt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　</a:t>
            </a:r>
            <a:endParaRPr lang="ja-JP" altLang="en-US" b="1" dirty="0">
              <a:ln w="12700" cmpd="sng">
                <a:solidFill>
                  <a:schemeClr val="accent4"/>
                </a:solidFill>
                <a:prstDash val="solid"/>
              </a:ln>
              <a:latin typeface="+mj-ea"/>
              <a:ea typeface="+mj-ea"/>
            </a:endParaRPr>
          </a:p>
        </p:txBody>
      </p:sp>
      <p:pic>
        <p:nvPicPr>
          <p:cNvPr id="10" name="図 9">
            <a:hlinkClick r:id="rId2" action="ppaction://hlinksldjump"/>
            <a:extLst>
              <a:ext uri="{FF2B5EF4-FFF2-40B4-BE49-F238E27FC236}">
                <a16:creationId xmlns:a16="http://schemas.microsoft.com/office/drawing/2014/main" id="{EC9C4540-7811-4EB3-9086-A03C9A5D04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180000"/>
            <a:ext cx="801361" cy="5400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92366" y="1170039"/>
            <a:ext cx="5719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2000" b="1" dirty="0"/>
              <a:t>１９９９‘８　トルコ西部地震</a:t>
            </a:r>
            <a:r>
              <a:rPr kumimoji="1" lang="ja-JP" altLang="en-US" b="1" dirty="0"/>
              <a:t>　　２２０万㌦　</a:t>
            </a:r>
            <a:r>
              <a:rPr lang="en-US" altLang="ja-JP" sz="2000" b="1" dirty="0">
                <a:solidFill>
                  <a:srgbClr val="FF0000"/>
                </a:solidFill>
                <a:latin typeface="+mn-ea"/>
              </a:rPr>
              <a:t>17,00</a:t>
            </a:r>
            <a:r>
              <a:rPr kumimoji="1" lang="en-US" altLang="ja-JP" sz="2000" b="1" dirty="0">
                <a:solidFill>
                  <a:srgbClr val="FF0000"/>
                </a:solidFill>
                <a:latin typeface="+mn-ea"/>
              </a:rPr>
              <a:t>0</a:t>
            </a:r>
            <a:r>
              <a:rPr kumimoji="1" lang="ja-JP" altLang="en-US" b="1" dirty="0"/>
              <a:t>人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5576" y="1691824"/>
            <a:ext cx="4309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+mn-ea"/>
              </a:rPr>
              <a:t>日本からは、２／３の１４２万㌦を拠出　</a:t>
            </a:r>
            <a:endParaRPr kumimoji="1" lang="en-US" altLang="ja-JP" b="1" dirty="0">
              <a:latin typeface="+mn-ea"/>
            </a:endParaRPr>
          </a:p>
          <a:p>
            <a:r>
              <a:rPr kumimoji="1" lang="ja-JP" altLang="en-US" b="1" dirty="0">
                <a:latin typeface="+mn-ea"/>
              </a:rPr>
              <a:t>被災者のため　国際ライオンズ村を建設</a:t>
            </a:r>
            <a:endParaRPr kumimoji="1" lang="ja-JP" altLang="en-US" sz="2000" b="1" dirty="0">
              <a:latin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2366" y="3005765"/>
            <a:ext cx="5276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2000" b="1" dirty="0"/>
              <a:t>１９９９‘９　台湾中部地震　</a:t>
            </a:r>
            <a:r>
              <a:rPr lang="en-US" altLang="ja-JP" sz="2000" b="1" dirty="0">
                <a:solidFill>
                  <a:srgbClr val="FF0000"/>
                </a:solidFill>
                <a:latin typeface="+mn-ea"/>
              </a:rPr>
              <a:t>2,000</a:t>
            </a:r>
            <a:r>
              <a:rPr kumimoji="1" lang="ja-JP" altLang="en-US" sz="2000" b="1" dirty="0"/>
              <a:t>人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78081" y="3553937"/>
            <a:ext cx="4817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+mn-ea"/>
              </a:rPr>
              <a:t>日本ライオンズから義援金は　２億１</a:t>
            </a:r>
            <a:r>
              <a:rPr kumimoji="1" lang="en-US" altLang="ja-JP" b="1" dirty="0">
                <a:latin typeface="+mn-ea"/>
              </a:rPr>
              <a:t>,</a:t>
            </a:r>
            <a:r>
              <a:rPr kumimoji="1" lang="ja-JP" altLang="en-US" b="1" dirty="0">
                <a:latin typeface="+mn-ea"/>
              </a:rPr>
              <a:t>３４５万円</a:t>
            </a:r>
            <a:endParaRPr kumimoji="1" lang="ja-JP" altLang="en-US" sz="2000" b="1" dirty="0">
              <a:latin typeface="+mn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75681" y="3952611"/>
            <a:ext cx="4601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+mn-ea"/>
              </a:rPr>
              <a:t>募金額　８</a:t>
            </a:r>
            <a:r>
              <a:rPr kumimoji="1" lang="en-US" altLang="ja-JP" b="1" dirty="0">
                <a:latin typeface="+mn-ea"/>
              </a:rPr>
              <a:t>.</a:t>
            </a:r>
            <a:r>
              <a:rPr kumimoji="1" lang="ja-JP" altLang="en-US" b="1" dirty="0">
                <a:latin typeface="+mn-ea"/>
              </a:rPr>
              <a:t>９４０万円　　永昌小学校の建設</a:t>
            </a:r>
            <a:endParaRPr kumimoji="1" lang="ja-JP" altLang="en-US" sz="2000" b="1" dirty="0"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92366" y="4868679"/>
            <a:ext cx="5544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2000" b="1" dirty="0"/>
              <a:t>２００１‘　インド西部地震　</a:t>
            </a:r>
            <a:r>
              <a:rPr lang="en-US" altLang="ja-JP" sz="2000" b="1" dirty="0">
                <a:solidFill>
                  <a:srgbClr val="FF0000"/>
                </a:solidFill>
                <a:latin typeface="+mn-ea"/>
              </a:rPr>
              <a:t>20,000</a:t>
            </a:r>
            <a:r>
              <a:rPr kumimoji="1" lang="ja-JP" altLang="en-US" sz="2000" b="1" dirty="0"/>
              <a:t>人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59043" y="5424026"/>
            <a:ext cx="4817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+mn-ea"/>
              </a:rPr>
              <a:t>総額２００万㌦の指定献金のうち</a:t>
            </a:r>
            <a:endParaRPr kumimoji="1" lang="en-US" altLang="ja-JP" b="1" dirty="0">
              <a:latin typeface="+mn-ea"/>
            </a:endParaRPr>
          </a:p>
          <a:p>
            <a:r>
              <a:rPr kumimoji="1" lang="ja-JP" altLang="en-US" b="1" dirty="0">
                <a:latin typeface="+mn-ea"/>
              </a:rPr>
              <a:t>半分の１００万㌦が日本の献金</a:t>
            </a:r>
            <a:endParaRPr kumimoji="1" lang="ja-JP" altLang="en-US" sz="2000" b="1" dirty="0">
              <a:latin typeface="+mn-ea"/>
            </a:endParaRPr>
          </a:p>
        </p:txBody>
      </p:sp>
      <p:pic>
        <p:nvPicPr>
          <p:cNvPr id="13" name="図 12" descr="建物, 木, 空, ラマ寺 が含まれている画像&#10;&#10;非常に高い精度で生成された説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594" y="3067320"/>
            <a:ext cx="2788886" cy="1513808"/>
          </a:xfrm>
          <a:prstGeom prst="rect">
            <a:avLst/>
          </a:prstGeom>
        </p:spPr>
      </p:pic>
      <p:pic>
        <p:nvPicPr>
          <p:cNvPr id="14" name="図 13" descr="空, 屋外, 建物, 通り が含まれている画像&#10;&#10;非常に高い精度で生成された説明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594" y="1170039"/>
            <a:ext cx="2788886" cy="1719072"/>
          </a:xfrm>
          <a:prstGeom prst="rect">
            <a:avLst/>
          </a:prstGeom>
        </p:spPr>
      </p:pic>
      <p:pic>
        <p:nvPicPr>
          <p:cNvPr id="16" name="図 15" descr="屋外, 建物, 空, 人 が含まれている画像&#10;&#10;非常に高い精度で生成された説明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594" y="4797152"/>
            <a:ext cx="2788886" cy="162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0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/>
          <p:cNvSpPr txBox="1"/>
          <p:nvPr/>
        </p:nvSpPr>
        <p:spPr>
          <a:xfrm>
            <a:off x="0" y="0"/>
            <a:ext cx="8100000" cy="72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360000" rtlCol="0" anchor="ctr" anchorCtr="0">
            <a:noAutofit/>
          </a:bodyPr>
          <a:lstStyle/>
          <a:p>
            <a:r>
              <a:rPr lang="en-US" altLang="ja-JP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Ⅲ-</a:t>
            </a:r>
            <a:r>
              <a:rPr lang="ja-JP" alt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⑤　交付金事業の実例　</a:t>
            </a:r>
            <a:r>
              <a:rPr lang="ja-JP" alt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</a:rPr>
              <a:t>（世界での大災害支援） </a:t>
            </a:r>
            <a:r>
              <a:rPr lang="ja-JP" alt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　　　　</a:t>
            </a:r>
          </a:p>
        </p:txBody>
      </p:sp>
      <p:pic>
        <p:nvPicPr>
          <p:cNvPr id="10" name="図 9">
            <a:hlinkClick r:id="rId3" action="ppaction://hlinksldjump"/>
            <a:extLst>
              <a:ext uri="{FF2B5EF4-FFF2-40B4-BE49-F238E27FC236}">
                <a16:creationId xmlns:a16="http://schemas.microsoft.com/office/drawing/2014/main" id="{EC9C4540-7811-4EB3-9086-A03C9A5D04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180000"/>
            <a:ext cx="801361" cy="5400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10394" y="1124744"/>
            <a:ext cx="6189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2000" b="1" dirty="0"/>
              <a:t>２００１‘　９．１１同時多発テロ　３００万㌦　</a:t>
            </a:r>
            <a:r>
              <a:rPr kumimoji="1" lang="en-US" altLang="ja-JP" sz="2000" b="1" dirty="0">
                <a:solidFill>
                  <a:srgbClr val="FF0000"/>
                </a:solidFill>
                <a:latin typeface="+mn-ea"/>
              </a:rPr>
              <a:t>2,800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人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0394" y="1700808"/>
            <a:ext cx="6039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2000" b="1" dirty="0"/>
              <a:t>２００４‘　インド洋大津波　　１，５００万㌦　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３０万人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0394" y="2276871"/>
            <a:ext cx="6022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2000" b="1" dirty="0"/>
              <a:t>２００５‘　ハリケーンカトリーナ　５００万㌦　</a:t>
            </a:r>
            <a:r>
              <a:rPr kumimoji="1" lang="en-US" altLang="ja-JP" sz="2000" b="1" dirty="0">
                <a:solidFill>
                  <a:srgbClr val="FF0000"/>
                </a:solidFill>
                <a:latin typeface="+mn-ea"/>
              </a:rPr>
              <a:t>1,832</a:t>
            </a:r>
            <a:r>
              <a:rPr kumimoji="1" lang="ja-JP" altLang="en-US" sz="2000" b="1" dirty="0">
                <a:solidFill>
                  <a:srgbClr val="FF0000"/>
                </a:solidFill>
                <a:latin typeface="+mn-ea"/>
              </a:rPr>
              <a:t>人　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0394" y="2924944"/>
            <a:ext cx="6064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2000" b="1" dirty="0"/>
              <a:t>２００８‘　四川大地震　　　　　　　６００万㌦　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５万人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0394" y="3573016"/>
            <a:ext cx="5959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2000" b="1" dirty="0"/>
              <a:t>２０１０‘　ハイチ地震　　　　　　　６００万㌦　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２２万人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909" y="754621"/>
            <a:ext cx="1331443" cy="201606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10085"/>
            <a:ext cx="2808312" cy="1716289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610085"/>
            <a:ext cx="2909993" cy="1795206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612" y="2835767"/>
            <a:ext cx="2476632" cy="1735397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612" y="4636245"/>
            <a:ext cx="2476632" cy="1767501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7904618" y="1756273"/>
            <a:ext cx="857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+mn-ea"/>
              </a:rPr>
              <a:t>１</a:t>
            </a:r>
            <a:r>
              <a:rPr lang="ja-JP" altLang="en-US" dirty="0">
                <a:latin typeface="+mn-ea"/>
              </a:rPr>
              <a:t>億㌦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752042" y="2227785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（</a:t>
            </a:r>
            <a:r>
              <a:rPr kumimoji="1" lang="en-US" altLang="ja-JP" b="1" dirty="0">
                <a:latin typeface="+mn-ea"/>
              </a:rPr>
              <a:t>10</a:t>
            </a:r>
            <a:r>
              <a:rPr kumimoji="1" lang="ja-JP" altLang="en-US" dirty="0"/>
              <a:t>年間）</a:t>
            </a:r>
          </a:p>
        </p:txBody>
      </p:sp>
    </p:spTree>
    <p:extLst>
      <p:ext uri="{BB962C8B-B14F-4D97-AF65-F5344CB8AC3E}">
        <p14:creationId xmlns:p14="http://schemas.microsoft.com/office/powerpoint/2010/main" val="1448267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/>
          <p:cNvSpPr txBox="1"/>
          <p:nvPr/>
        </p:nvSpPr>
        <p:spPr>
          <a:xfrm>
            <a:off x="12124" y="0"/>
            <a:ext cx="8100000" cy="72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360000" rtlCol="0" anchor="ctr" anchorCtr="0">
            <a:noAutofit/>
          </a:bodyPr>
          <a:lstStyle/>
          <a:p>
            <a:r>
              <a:rPr lang="en-US" altLang="ja-JP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</a:rPr>
              <a:t>Ⅲ-</a:t>
            </a:r>
            <a:r>
              <a:rPr lang="ja-JP" alt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</a:rPr>
              <a:t>⑤　交付金事業の実例　</a:t>
            </a:r>
            <a:r>
              <a:rPr lang="ja-JP" alt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</a:rPr>
              <a:t>（世界での大災害支援）</a:t>
            </a:r>
            <a:r>
              <a:rPr lang="ja-JP" alt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</a:rPr>
              <a:t>　</a:t>
            </a:r>
            <a:endParaRPr lang="ja-JP" altLang="en-US" b="1" dirty="0">
              <a:ln w="12700" cmpd="sng">
                <a:solidFill>
                  <a:schemeClr val="accent4"/>
                </a:solidFill>
                <a:prstDash val="solid"/>
              </a:ln>
              <a:latin typeface="+mj-ea"/>
            </a:endParaRPr>
          </a:p>
        </p:txBody>
      </p:sp>
      <p:pic>
        <p:nvPicPr>
          <p:cNvPr id="10" name="図 9">
            <a:hlinkClick r:id="rId2" action="ppaction://hlinksldjump"/>
            <a:extLst>
              <a:ext uri="{FF2B5EF4-FFF2-40B4-BE49-F238E27FC236}">
                <a16:creationId xmlns:a16="http://schemas.microsoft.com/office/drawing/2014/main" id="{EC9C4540-7811-4EB3-9086-A03C9A5D04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180000"/>
            <a:ext cx="801361" cy="5400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65499" y="1052736"/>
            <a:ext cx="5261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2400" b="1" dirty="0"/>
              <a:t>２０１７‘　</a:t>
            </a:r>
            <a:r>
              <a:rPr lang="en-US" altLang="ja-JP" sz="2400" b="1" dirty="0">
                <a:latin typeface="+mn-ea"/>
              </a:rPr>
              <a:t>8 </a:t>
            </a:r>
          </a:p>
          <a:p>
            <a:r>
              <a:rPr kumimoji="1" lang="ja-JP" altLang="en-US" sz="2400" b="1" dirty="0"/>
              <a:t>   ハリケーン（ハービー）</a:t>
            </a:r>
            <a:r>
              <a:rPr kumimoji="1" lang="ja-JP" altLang="en-US" sz="2400" b="1" dirty="0">
                <a:latin typeface="+mn-ea"/>
              </a:rPr>
              <a:t>死者５０</a:t>
            </a:r>
            <a:r>
              <a:rPr kumimoji="1" lang="ja-JP" altLang="en-US" b="1" dirty="0">
                <a:latin typeface="+mn-ea"/>
              </a:rPr>
              <a:t>人以上　　　</a:t>
            </a:r>
            <a:r>
              <a:rPr kumimoji="1" lang="ja-JP" altLang="en-US" sz="2400" b="1" dirty="0">
                <a:latin typeface="+mn-ea"/>
              </a:rPr>
              <a:t>　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3772" y="1289784"/>
            <a:ext cx="2716699" cy="160999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67086" y="2060817"/>
            <a:ext cx="5260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2400" b="1" dirty="0"/>
              <a:t>２０１７‘　</a:t>
            </a:r>
            <a:r>
              <a:rPr lang="en-US" altLang="ja-JP" sz="2400" b="1" dirty="0">
                <a:latin typeface="+mn-ea"/>
              </a:rPr>
              <a:t>9 </a:t>
            </a:r>
          </a:p>
          <a:p>
            <a:r>
              <a:rPr kumimoji="1" lang="ja-JP" altLang="en-US" sz="2400" b="1" dirty="0"/>
              <a:t>   ハリケーン（イルマー）</a:t>
            </a:r>
            <a:r>
              <a:rPr kumimoji="1" lang="ja-JP" altLang="en-US" sz="2400" b="1" dirty="0">
                <a:latin typeface="+mn-ea"/>
              </a:rPr>
              <a:t>死者４０</a:t>
            </a:r>
            <a:r>
              <a:rPr kumimoji="1" lang="ja-JP" altLang="en-US" b="1" dirty="0">
                <a:latin typeface="+mn-ea"/>
              </a:rPr>
              <a:t>人以上　　　</a:t>
            </a:r>
            <a:r>
              <a:rPr kumimoji="1" lang="ja-JP" altLang="en-US" sz="2400" b="1" dirty="0">
                <a:latin typeface="+mn-ea"/>
              </a:rPr>
              <a:t>　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64382" y="3068898"/>
            <a:ext cx="5160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2400" b="1" dirty="0"/>
              <a:t>２０１７‘　</a:t>
            </a:r>
            <a:r>
              <a:rPr lang="en-US" altLang="ja-JP" sz="2400" b="1" dirty="0">
                <a:latin typeface="+mn-ea"/>
              </a:rPr>
              <a:t>9 </a:t>
            </a:r>
          </a:p>
          <a:p>
            <a:r>
              <a:rPr kumimoji="1" lang="ja-JP" altLang="en-US" sz="2400" b="1" dirty="0"/>
              <a:t>   ハリケーン（マリア）　</a:t>
            </a:r>
            <a:r>
              <a:rPr kumimoji="1" lang="ja-JP" altLang="en-US" sz="2400" b="1" dirty="0">
                <a:latin typeface="+mn-ea"/>
              </a:rPr>
              <a:t>死者４０</a:t>
            </a:r>
            <a:r>
              <a:rPr kumimoji="1" lang="ja-JP" altLang="en-US" b="1" dirty="0">
                <a:latin typeface="+mn-ea"/>
              </a:rPr>
              <a:t>人以上　　　</a:t>
            </a:r>
            <a:r>
              <a:rPr kumimoji="1" lang="ja-JP" altLang="en-US" sz="2400" b="1" dirty="0">
                <a:latin typeface="+mn-ea"/>
              </a:rPr>
              <a:t>　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3772" y="2948450"/>
            <a:ext cx="2716699" cy="1352545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6103772" y="5989053"/>
            <a:ext cx="2172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+mn-ea"/>
              </a:rPr>
              <a:t>MCAT  1</a:t>
            </a:r>
            <a:r>
              <a:rPr lang="ja-JP" altLang="en-US" sz="2400" b="1" dirty="0">
                <a:solidFill>
                  <a:srgbClr val="FF0000"/>
                </a:solidFill>
                <a:latin typeface="+mn-ea"/>
              </a:rPr>
              <a:t>０万㌦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3773" y="4458976"/>
            <a:ext cx="2716699" cy="1372096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364383" y="4076979"/>
            <a:ext cx="5160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2400" b="1" dirty="0"/>
              <a:t>２０１７‘　</a:t>
            </a:r>
            <a:r>
              <a:rPr lang="en-US" altLang="ja-JP" sz="2400" b="1" dirty="0">
                <a:latin typeface="+mn-ea"/>
              </a:rPr>
              <a:t>9 </a:t>
            </a:r>
          </a:p>
          <a:p>
            <a:r>
              <a:rPr kumimoji="1" lang="ja-JP" altLang="en-US" sz="2400" b="1" dirty="0"/>
              <a:t>   メキシコ地震　　　　　</a:t>
            </a:r>
            <a:r>
              <a:rPr kumimoji="1" lang="ja-JP" altLang="en-US" sz="2400" b="1" dirty="0">
                <a:latin typeface="+mn-ea"/>
              </a:rPr>
              <a:t>死者３２５</a:t>
            </a:r>
            <a:r>
              <a:rPr kumimoji="1" lang="ja-JP" altLang="en-US" b="1" dirty="0">
                <a:latin typeface="+mn-ea"/>
              </a:rPr>
              <a:t>人以上　　　</a:t>
            </a:r>
            <a:r>
              <a:rPr kumimoji="1" lang="ja-JP" altLang="en-US" sz="2400" b="1" dirty="0">
                <a:latin typeface="+mn-ea"/>
              </a:rPr>
              <a:t>　</a:t>
            </a: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5856" y="5017180"/>
            <a:ext cx="2376264" cy="1406283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535" y="5013176"/>
            <a:ext cx="2436941" cy="131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53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/>
          <p:cNvSpPr txBox="1"/>
          <p:nvPr/>
        </p:nvSpPr>
        <p:spPr>
          <a:xfrm>
            <a:off x="12124" y="0"/>
            <a:ext cx="8100000" cy="72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360000" rtlCol="0" anchor="ctr" anchorCtr="0">
            <a:noAutofit/>
          </a:bodyPr>
          <a:lstStyle/>
          <a:p>
            <a:r>
              <a:rPr lang="en-US" altLang="ja-JP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</a:rPr>
              <a:t>Ⅲ-</a:t>
            </a:r>
            <a:r>
              <a:rPr lang="ja-JP" alt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</a:rPr>
              <a:t>⑤　交付金事業の実例　</a:t>
            </a:r>
            <a:r>
              <a:rPr lang="ja-JP" alt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</a:rPr>
              <a:t>（日本での大災害支援）</a:t>
            </a:r>
            <a:endParaRPr lang="ja-JP" altLang="en-US" b="1" dirty="0">
              <a:ln w="12700" cmpd="sng">
                <a:solidFill>
                  <a:schemeClr val="accent4"/>
                </a:solidFill>
                <a:prstDash val="solid"/>
              </a:ln>
              <a:latin typeface="+mj-ea"/>
              <a:ea typeface="+mj-ea"/>
            </a:endParaRPr>
          </a:p>
        </p:txBody>
      </p:sp>
      <p:pic>
        <p:nvPicPr>
          <p:cNvPr id="10" name="図 9">
            <a:hlinkClick r:id="rId3" action="ppaction://hlinksldjump"/>
            <a:extLst>
              <a:ext uri="{FF2B5EF4-FFF2-40B4-BE49-F238E27FC236}">
                <a16:creationId xmlns:a16="http://schemas.microsoft.com/office/drawing/2014/main" id="{EC9C4540-7811-4EB3-9086-A03C9A5D04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180000"/>
            <a:ext cx="801361" cy="5400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23528" y="942280"/>
            <a:ext cx="3438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kumimoji="1"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阪神・淡路大震災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6775" y="1434722"/>
            <a:ext cx="3256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（</a:t>
            </a:r>
            <a:r>
              <a:rPr kumimoji="1"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1995’1.17  </a:t>
            </a:r>
            <a:r>
              <a:rPr kumimoji="1"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05:46</a:t>
            </a:r>
            <a:r>
              <a:rPr kumimoji="1"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　</a:t>
            </a:r>
            <a:r>
              <a:rPr kumimoji="1"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）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007" y="1520868"/>
            <a:ext cx="3430485" cy="235200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15" y="4024815"/>
            <a:ext cx="3430485" cy="2240484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032755" y="973057"/>
            <a:ext cx="2318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死者　</a:t>
            </a:r>
            <a:r>
              <a:rPr kumimoji="1" lang="en-US" altLang="ja-JP" sz="2400" b="1" dirty="0">
                <a:solidFill>
                  <a:srgbClr val="FF0000"/>
                </a:solidFill>
                <a:latin typeface="+mn-ea"/>
              </a:rPr>
              <a:t>6,400</a:t>
            </a:r>
            <a:r>
              <a:rPr kumimoji="1" lang="ja-JP" altLang="en-US" sz="2000" b="1" dirty="0"/>
              <a:t>人以上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7338" y="2986784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+mn-ea"/>
              </a:rPr>
              <a:t>1/20   LCIF</a:t>
            </a:r>
            <a:r>
              <a:rPr kumimoji="1" lang="ja-JP" altLang="en-US" b="1" dirty="0"/>
              <a:t>緊急援助　４地区に</a:t>
            </a:r>
            <a:r>
              <a:rPr kumimoji="1" lang="ja-JP" altLang="en-US" sz="2000" b="1" dirty="0">
                <a:latin typeface="+mn-ea"/>
              </a:rPr>
              <a:t>　</a:t>
            </a:r>
            <a:r>
              <a:rPr kumimoji="1" lang="en-US" altLang="ja-JP" sz="2000" b="1" dirty="0">
                <a:latin typeface="+mn-ea"/>
              </a:rPr>
              <a:t>$5,000</a:t>
            </a:r>
            <a:r>
              <a:rPr kumimoji="1" lang="ja-JP" altLang="en-US" sz="2000" b="1" dirty="0">
                <a:latin typeface="+mn-ea"/>
              </a:rPr>
              <a:t>　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09207" y="3434289"/>
            <a:ext cx="3821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00B050"/>
                </a:solidFill>
              </a:rPr>
              <a:t>震災から半年間の支援は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76970" y="3739963"/>
            <a:ext cx="39581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+mn-ea"/>
              </a:rPr>
              <a:t>5,370 </a:t>
            </a:r>
            <a:r>
              <a:rPr kumimoji="1" lang="ja-JP" altLang="en-US" dirty="0">
                <a:latin typeface="+mn-ea"/>
              </a:rPr>
              <a:t>件</a:t>
            </a:r>
            <a:r>
              <a:rPr kumimoji="1" lang="ja-JP" altLang="en-US" dirty="0"/>
              <a:t>　</a:t>
            </a:r>
            <a:r>
              <a:rPr kumimoji="1" lang="en-US" altLang="ja-JP" sz="2800" b="1" dirty="0">
                <a:latin typeface="+mn-ea"/>
              </a:rPr>
              <a:t>20</a:t>
            </a:r>
            <a:r>
              <a:rPr kumimoji="1" lang="en-US" altLang="ja-JP" sz="2400" b="1" dirty="0">
                <a:latin typeface="+mn-ea"/>
              </a:rPr>
              <a:t> </a:t>
            </a:r>
            <a:r>
              <a:rPr kumimoji="1" lang="ja-JP" altLang="en-US" dirty="0"/>
              <a:t>億円　</a:t>
            </a:r>
            <a:endParaRPr kumimoji="1" lang="en-US" altLang="ja-JP" dirty="0"/>
          </a:p>
          <a:p>
            <a:r>
              <a:rPr kumimoji="1" lang="ja-JP" altLang="en-US" sz="2000" b="1" dirty="0"/>
              <a:t>日本のアクティビティの</a:t>
            </a:r>
            <a:r>
              <a:rPr kumimoji="1" lang="ja-JP" altLang="en-US" b="1" dirty="0"/>
              <a:t>　　</a:t>
            </a:r>
            <a:r>
              <a:rPr kumimoji="1" lang="en-US" altLang="ja-JP" sz="2800" b="1" dirty="0">
                <a:latin typeface="+mn-ea"/>
              </a:rPr>
              <a:t>20</a:t>
            </a:r>
            <a:r>
              <a:rPr lang="ja-JP" altLang="en-US" sz="2400" b="1" dirty="0">
                <a:latin typeface="+mn-ea"/>
              </a:rPr>
              <a:t> </a:t>
            </a:r>
            <a:r>
              <a:rPr kumimoji="1" lang="en-US" altLang="ja-JP" sz="2000" b="1" dirty="0">
                <a:latin typeface="+mn-ea"/>
              </a:rPr>
              <a:t>%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136624" y="4694521"/>
            <a:ext cx="3766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+mn-ea"/>
              </a:rPr>
              <a:t>LCIF </a:t>
            </a:r>
            <a:r>
              <a:rPr kumimoji="1" lang="ja-JP" altLang="en-US" sz="2000" b="1" dirty="0"/>
              <a:t>からの援助金は、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４６</a:t>
            </a:r>
            <a:r>
              <a:rPr kumimoji="1" lang="ja-JP" altLang="en-US" b="1" dirty="0">
                <a:solidFill>
                  <a:srgbClr val="FF0000"/>
                </a:solidFill>
              </a:rPr>
              <a:t>万㌦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7338" y="2102784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+mn-ea"/>
              </a:rPr>
              <a:t>1/18  </a:t>
            </a:r>
            <a:r>
              <a:rPr kumimoji="1" lang="ja-JP" altLang="en-US" b="1" dirty="0">
                <a:latin typeface="+mn-ea"/>
              </a:rPr>
              <a:t>兵庫中</a:t>
            </a:r>
            <a:r>
              <a:rPr kumimoji="1" lang="en-US" altLang="ja-JP" sz="2000" b="1" dirty="0">
                <a:latin typeface="+mn-ea"/>
              </a:rPr>
              <a:t>LC</a:t>
            </a:r>
            <a:r>
              <a:rPr kumimoji="1" lang="ja-JP" altLang="en-US" sz="2000" b="1" dirty="0">
                <a:latin typeface="+mn-ea"/>
              </a:rPr>
              <a:t>　</a:t>
            </a:r>
            <a:r>
              <a:rPr kumimoji="1" lang="en-US" altLang="ja-JP" sz="2000" b="1" dirty="0">
                <a:latin typeface="+mn-ea"/>
              </a:rPr>
              <a:t>6t</a:t>
            </a:r>
            <a:r>
              <a:rPr kumimoji="1" lang="ja-JP" altLang="en-US" sz="2000" b="1" dirty="0">
                <a:latin typeface="+mn-ea"/>
              </a:rPr>
              <a:t>の水　</a:t>
            </a:r>
            <a:r>
              <a:rPr kumimoji="1" lang="en-US" altLang="ja-JP" sz="2000" b="1" dirty="0">
                <a:latin typeface="+mn-ea"/>
              </a:rPr>
              <a:t>500</a:t>
            </a:r>
            <a:r>
              <a:rPr kumimoji="1" lang="ja-JP" altLang="en-US" b="1" dirty="0">
                <a:latin typeface="+mn-ea"/>
              </a:rPr>
              <a:t>食の食品　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66736" y="2560270"/>
            <a:ext cx="4226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+mn-ea"/>
              </a:rPr>
              <a:t>兵庫加美</a:t>
            </a:r>
            <a:r>
              <a:rPr kumimoji="1" lang="en-US" altLang="ja-JP" sz="2000" b="1" dirty="0">
                <a:latin typeface="+mn-ea"/>
              </a:rPr>
              <a:t>LC</a:t>
            </a:r>
            <a:r>
              <a:rPr kumimoji="1" lang="ja-JP" altLang="en-US" sz="2000" b="1" dirty="0">
                <a:latin typeface="+mn-ea"/>
              </a:rPr>
              <a:t>　</a:t>
            </a:r>
            <a:r>
              <a:rPr kumimoji="1" lang="ja-JP" altLang="en-US" b="1" dirty="0">
                <a:latin typeface="+mn-ea"/>
              </a:rPr>
              <a:t>毎日</a:t>
            </a:r>
            <a:r>
              <a:rPr kumimoji="1" lang="ja-JP" altLang="en-US" sz="2000" b="1" dirty="0">
                <a:latin typeface="+mn-ea"/>
              </a:rPr>
              <a:t>５</a:t>
            </a:r>
            <a:r>
              <a:rPr kumimoji="1" lang="en-US" altLang="ja-JP" sz="2000" b="1" dirty="0">
                <a:latin typeface="+mn-ea"/>
              </a:rPr>
              <a:t>t</a:t>
            </a:r>
            <a:r>
              <a:rPr kumimoji="1" lang="ja-JP" altLang="en-US" b="1" dirty="0">
                <a:latin typeface="+mn-ea"/>
              </a:rPr>
              <a:t>の水　生活必需品</a:t>
            </a:r>
            <a:r>
              <a:rPr kumimoji="1" lang="ja-JP" altLang="en-US" sz="2000" b="1" dirty="0">
                <a:latin typeface="+mn-ea"/>
              </a:rPr>
              <a:t>　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23528" y="5247490"/>
            <a:ext cx="5069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※</a:t>
            </a:r>
            <a:r>
              <a:rPr kumimoji="1" lang="ja-JP" altLang="en-US" b="1" dirty="0"/>
              <a:t>当時は、緊急５千㌦　大災害は、１０万㌦／年間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23528" y="5698423"/>
            <a:ext cx="5069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改定　緊急１万㌦　大災害は、２５万㌦／年間</a:t>
            </a:r>
            <a:endParaRPr kumimoji="1" lang="en-US" altLang="ja-JP" b="1" dirty="0"/>
          </a:p>
          <a:p>
            <a:r>
              <a:rPr kumimoji="1" lang="ja-JP" altLang="en-US" b="1" dirty="0"/>
              <a:t>改定　１００万㌦／１件</a:t>
            </a:r>
          </a:p>
        </p:txBody>
      </p:sp>
    </p:spTree>
    <p:extLst>
      <p:ext uri="{BB962C8B-B14F-4D97-AF65-F5344CB8AC3E}">
        <p14:creationId xmlns:p14="http://schemas.microsoft.com/office/powerpoint/2010/main" val="445379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/>
          <p:cNvSpPr txBox="1"/>
          <p:nvPr/>
        </p:nvSpPr>
        <p:spPr>
          <a:xfrm>
            <a:off x="12124" y="0"/>
            <a:ext cx="8100000" cy="72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360000" rtlCol="0" anchor="ctr" anchorCtr="0">
            <a:noAutofit/>
          </a:bodyPr>
          <a:lstStyle/>
          <a:p>
            <a:r>
              <a:rPr lang="en-US" altLang="ja-JP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</a:rPr>
              <a:t>Ⅲ-</a:t>
            </a:r>
            <a:r>
              <a:rPr lang="ja-JP" alt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</a:rPr>
              <a:t>⑤　交付金事業の実例　</a:t>
            </a:r>
            <a:r>
              <a:rPr lang="ja-JP" alt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</a:rPr>
              <a:t>（日本での大災害支援）</a:t>
            </a:r>
            <a:r>
              <a:rPr lang="ja-JP" alt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　</a:t>
            </a:r>
            <a:endParaRPr lang="ja-JP" altLang="en-US" b="1" dirty="0">
              <a:ln w="12700" cmpd="sng">
                <a:solidFill>
                  <a:schemeClr val="accent4"/>
                </a:solidFill>
                <a:prstDash val="solid"/>
              </a:ln>
              <a:latin typeface="+mj-ea"/>
              <a:ea typeface="+mj-ea"/>
            </a:endParaRPr>
          </a:p>
        </p:txBody>
      </p:sp>
      <p:pic>
        <p:nvPicPr>
          <p:cNvPr id="10" name="図 9">
            <a:hlinkClick r:id="rId3" action="ppaction://hlinksldjump"/>
            <a:extLst>
              <a:ext uri="{FF2B5EF4-FFF2-40B4-BE49-F238E27FC236}">
                <a16:creationId xmlns:a16="http://schemas.microsoft.com/office/drawing/2014/main" id="{EC9C4540-7811-4EB3-9086-A03C9A5D04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180000"/>
            <a:ext cx="801361" cy="5400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40178" y="1039642"/>
            <a:ext cx="3007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kumimoji="1"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東日本大震災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98569" y="1022009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2011’3.11  14:46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84895" y="1621308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死者</a:t>
            </a:r>
            <a:r>
              <a:rPr kumimoji="1" lang="ja-JP" altLang="en-US" sz="2000" b="1" dirty="0"/>
              <a:t>　</a:t>
            </a:r>
            <a:r>
              <a:rPr kumimoji="1" lang="en-US" altLang="ja-JP" sz="2000" b="1" dirty="0">
                <a:solidFill>
                  <a:srgbClr val="FF0000"/>
                </a:solidFill>
                <a:latin typeface="+mj-ea"/>
                <a:ea typeface="+mj-ea"/>
              </a:rPr>
              <a:t>15,893</a:t>
            </a:r>
            <a:r>
              <a:rPr kumimoji="1" lang="ja-JP" altLang="en-US" b="1" dirty="0"/>
              <a:t>名</a:t>
            </a:r>
            <a:r>
              <a:rPr kumimoji="1" lang="ja-JP" altLang="en-US" sz="2000" b="1" dirty="0"/>
              <a:t> 　 </a:t>
            </a:r>
            <a:r>
              <a:rPr kumimoji="1" lang="ja-JP" altLang="en-US" b="1" dirty="0"/>
              <a:t>行方不明 </a:t>
            </a:r>
            <a:r>
              <a:rPr kumimoji="1" lang="en-US" altLang="ja-JP" sz="2000" b="1" dirty="0">
                <a:solidFill>
                  <a:srgbClr val="FF0000"/>
                </a:solidFill>
                <a:latin typeface="+mj-ea"/>
                <a:ea typeface="+mj-ea"/>
              </a:rPr>
              <a:t>2,553</a:t>
            </a:r>
            <a:r>
              <a:rPr kumimoji="1" lang="ja-JP" altLang="en-US" b="1" dirty="0"/>
              <a:t>名</a:t>
            </a:r>
            <a:r>
              <a:rPr kumimoji="1" lang="ja-JP" altLang="en-US" sz="2000" b="1" dirty="0"/>
              <a:t>　　</a:t>
            </a:r>
            <a:r>
              <a:rPr kumimoji="1" lang="ja-JP" altLang="en-US" b="1" dirty="0"/>
              <a:t>計</a:t>
            </a:r>
            <a:r>
              <a:rPr kumimoji="1" lang="en-US" altLang="ja-JP" sz="2400" b="1" dirty="0">
                <a:solidFill>
                  <a:srgbClr val="FF0000"/>
                </a:solidFill>
                <a:latin typeface="+mn-ea"/>
              </a:rPr>
              <a:t>18,446</a:t>
            </a:r>
            <a:r>
              <a:rPr kumimoji="1" lang="ja-JP" altLang="en-US" sz="2000" b="1" dirty="0">
                <a:latin typeface="+mn-ea"/>
              </a:rPr>
              <a:t>名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840256"/>
            <a:ext cx="2592344" cy="160274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3" y="4464789"/>
            <a:ext cx="2592344" cy="1982467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467544" y="2237688"/>
            <a:ext cx="4739150" cy="584775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400" b="1" dirty="0">
                <a:latin typeface="+mn-ea"/>
              </a:rPr>
              <a:t>LCIF </a:t>
            </a:r>
            <a:r>
              <a:rPr lang="ja-JP" altLang="en-US" sz="2400" b="1" dirty="0">
                <a:latin typeface="+mn-ea"/>
              </a:rPr>
              <a:t>交付金</a:t>
            </a:r>
            <a:r>
              <a:rPr lang="ja-JP" altLang="en-US" b="1" dirty="0">
                <a:latin typeface="+mn-ea"/>
              </a:rPr>
              <a:t>　</a:t>
            </a:r>
            <a:r>
              <a:rPr lang="en-US" altLang="ja-JP" sz="2800" b="1" dirty="0">
                <a:latin typeface="+mn-ea"/>
              </a:rPr>
              <a:t> </a:t>
            </a:r>
            <a:r>
              <a:rPr lang="en-US" altLang="ja-JP" sz="2000" b="1" dirty="0">
                <a:latin typeface="+mn-ea"/>
              </a:rPr>
              <a:t>US$</a:t>
            </a:r>
            <a:r>
              <a:rPr lang="en-US" altLang="ja-JP" sz="2800" b="1" dirty="0">
                <a:latin typeface="+mn-ea"/>
              </a:rPr>
              <a:t>  </a:t>
            </a:r>
            <a:r>
              <a:rPr lang="en-US" altLang="ja-JP" sz="3200" b="1" dirty="0">
                <a:latin typeface="+mn-ea"/>
              </a:rPr>
              <a:t>21,497,553</a:t>
            </a:r>
            <a:endParaRPr lang="ja-JP" altLang="en-US" sz="32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7544" y="3584415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2000" b="1" dirty="0"/>
              <a:t>高圧洗浄機　２，０００台　（１００万㌦）　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7544" y="3022101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2000" b="1" dirty="0"/>
              <a:t>被災者への生活用必需品・医療機器・薬品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7544" y="4146729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2000" b="1" dirty="0"/>
              <a:t>３地区に復興屋台村等　１２０万㌦</a:t>
            </a:r>
            <a:endParaRPr kumimoji="1" lang="en-US" altLang="ja-JP" sz="2000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67544" y="4709043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2000" b="1" dirty="0"/>
              <a:t>障害のある被災者向け支援基金　１５０万㌦</a:t>
            </a:r>
            <a:endParaRPr kumimoji="1" lang="en-US" altLang="ja-JP" sz="2000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67544" y="5271357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2000" b="1" dirty="0"/>
              <a:t>コインランドリー・緊急無線装置 ３，０００台</a:t>
            </a:r>
            <a:endParaRPr kumimoji="1" lang="en-US" altLang="ja-JP" sz="2000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7544" y="5833672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2000" b="1" dirty="0"/>
              <a:t>タスキプロジェクト・赤十字（献血）等共同援助</a:t>
            </a:r>
            <a:endParaRPr kumimoji="1" lang="en-US" altLang="ja-JP" sz="2000" b="1" dirty="0"/>
          </a:p>
        </p:txBody>
      </p:sp>
      <p:pic>
        <p:nvPicPr>
          <p:cNvPr id="1026" name="Picture 2" descr="ãæ±æ¥æ¬å¤§éç½ãã®ç»åæ¤ç´¢çµæ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052" y="942503"/>
            <a:ext cx="2590428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388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/>
          <p:cNvSpPr txBox="1"/>
          <p:nvPr/>
        </p:nvSpPr>
        <p:spPr>
          <a:xfrm>
            <a:off x="12124" y="0"/>
            <a:ext cx="8100000" cy="72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360000" rtlCol="0" anchor="ctr" anchorCtr="0">
            <a:noAutofit/>
          </a:bodyPr>
          <a:lstStyle/>
          <a:p>
            <a:r>
              <a:rPr lang="en-US" altLang="ja-JP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</a:rPr>
              <a:t>Ⅲ-</a:t>
            </a:r>
            <a:r>
              <a:rPr lang="ja-JP" alt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</a:rPr>
              <a:t>⑤　交付金事業の実例　</a:t>
            </a:r>
            <a:r>
              <a:rPr lang="ja-JP" alt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</a:rPr>
              <a:t>（日本での大災害支援） </a:t>
            </a:r>
            <a:r>
              <a:rPr lang="ja-JP" alt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　</a:t>
            </a:r>
            <a:endParaRPr lang="ja-JP" altLang="en-US" b="1" dirty="0">
              <a:ln w="12700" cmpd="sng">
                <a:solidFill>
                  <a:schemeClr val="accent4"/>
                </a:solidFill>
                <a:prstDash val="solid"/>
              </a:ln>
              <a:latin typeface="+mj-ea"/>
              <a:ea typeface="+mj-ea"/>
            </a:endParaRPr>
          </a:p>
        </p:txBody>
      </p:sp>
      <p:pic>
        <p:nvPicPr>
          <p:cNvPr id="10" name="図 9">
            <a:hlinkClick r:id="rId3" action="ppaction://hlinksldjump"/>
            <a:extLst>
              <a:ext uri="{FF2B5EF4-FFF2-40B4-BE49-F238E27FC236}">
                <a16:creationId xmlns:a16="http://schemas.microsoft.com/office/drawing/2014/main" id="{EC9C4540-7811-4EB3-9086-A03C9A5D04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180000"/>
            <a:ext cx="801361" cy="540000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539552" y="934952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kumimoji="1"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九州北部豪雨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269063" y="1442165"/>
            <a:ext cx="2141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2012’</a:t>
            </a:r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7.11</a:t>
            </a:r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～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115616" y="2805293"/>
            <a:ext cx="220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MCAT 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１５万㌦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115616" y="2343628"/>
            <a:ext cx="220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３３７複合地区</a:t>
            </a:r>
            <a:endParaRPr kumimoji="1" lang="ja-JP" altLang="en-US" sz="2400" b="1" dirty="0">
              <a:latin typeface="+mn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53" y="3757832"/>
            <a:ext cx="4165684" cy="276476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4802" y="934952"/>
            <a:ext cx="5051730" cy="2706284"/>
          </a:xfrm>
          <a:prstGeom prst="rect">
            <a:avLst/>
          </a:prstGeom>
        </p:spPr>
      </p:pic>
      <p:pic>
        <p:nvPicPr>
          <p:cNvPr id="5122" name="Picture 2" descr="ãä¹å·åé¨è±ªé¨ å«å¥³å¸ã©ã¤ãªã³ãºã¯ã©ããåçãã®ç»åæ¤ç´¢çµæ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01" y="3757832"/>
            <a:ext cx="3681735" cy="276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698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/>
          <p:cNvSpPr txBox="1"/>
          <p:nvPr/>
        </p:nvSpPr>
        <p:spPr>
          <a:xfrm>
            <a:off x="12124" y="0"/>
            <a:ext cx="8100000" cy="72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360000" rtlCol="0" anchor="ctr" anchorCtr="0">
            <a:noAutofit/>
          </a:bodyPr>
          <a:lstStyle/>
          <a:p>
            <a:r>
              <a:rPr lang="en-US" altLang="ja-JP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</a:rPr>
              <a:t>Ⅲ-</a:t>
            </a:r>
            <a:r>
              <a:rPr lang="ja-JP" alt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</a:rPr>
              <a:t>⑤　交付金事業の実例　</a:t>
            </a:r>
            <a:r>
              <a:rPr lang="ja-JP" alt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</a:rPr>
              <a:t>（日本での大災害支援） </a:t>
            </a:r>
            <a:r>
              <a:rPr lang="ja-JP" alt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　</a:t>
            </a:r>
            <a:endParaRPr lang="ja-JP" altLang="en-US" b="1" dirty="0">
              <a:ln w="12700" cmpd="sng">
                <a:solidFill>
                  <a:schemeClr val="accent4"/>
                </a:solidFill>
                <a:prstDash val="solid"/>
              </a:ln>
              <a:latin typeface="+mj-ea"/>
              <a:ea typeface="+mj-ea"/>
            </a:endParaRPr>
          </a:p>
        </p:txBody>
      </p:sp>
      <p:pic>
        <p:nvPicPr>
          <p:cNvPr id="10" name="図 9">
            <a:hlinkClick r:id="rId2" action="ppaction://hlinksldjump"/>
            <a:extLst>
              <a:ext uri="{FF2B5EF4-FFF2-40B4-BE49-F238E27FC236}">
                <a16:creationId xmlns:a16="http://schemas.microsoft.com/office/drawing/2014/main" id="{EC9C4540-7811-4EB3-9086-A03C9A5D04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180000"/>
            <a:ext cx="801361" cy="54000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262" y="2798155"/>
            <a:ext cx="3108731" cy="1872208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539552" y="934952"/>
            <a:ext cx="2489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kumimoji="1"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熊本大地震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288086" y="993597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2016’4.14  21:26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288086" y="1559572"/>
            <a:ext cx="5158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死者　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２２５</a:t>
            </a:r>
            <a:r>
              <a:rPr kumimoji="1" lang="ja-JP" altLang="en-US" b="1" dirty="0"/>
              <a:t>名</a:t>
            </a:r>
            <a:r>
              <a:rPr kumimoji="1" lang="ja-JP" altLang="en-US" sz="2000" b="1" dirty="0"/>
              <a:t>  （</a:t>
            </a:r>
            <a:r>
              <a:rPr kumimoji="1" lang="ja-JP" altLang="en-US" b="1" dirty="0"/>
              <a:t>直接死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５０</a:t>
            </a:r>
            <a:r>
              <a:rPr kumimoji="1" lang="ja-JP" altLang="en-US" b="1" dirty="0"/>
              <a:t>名</a:t>
            </a:r>
            <a:r>
              <a:rPr kumimoji="1" lang="ja-JP" altLang="en-US" sz="2000" b="1" dirty="0"/>
              <a:t>　</a:t>
            </a:r>
            <a:r>
              <a:rPr kumimoji="1" lang="ja-JP" altLang="en-US" b="1" dirty="0"/>
              <a:t>関連死</a:t>
            </a:r>
            <a:r>
              <a:rPr kumimoji="1" lang="ja-JP" altLang="en-US" b="1" dirty="0">
                <a:solidFill>
                  <a:srgbClr val="FF0000"/>
                </a:solidFill>
              </a:rPr>
              <a:t>１７０</a:t>
            </a:r>
            <a:r>
              <a:rPr kumimoji="1" lang="ja-JP" altLang="en-US" b="1" dirty="0">
                <a:latin typeface="+mn-ea"/>
              </a:rPr>
              <a:t>名</a:t>
            </a:r>
            <a:r>
              <a:rPr kumimoji="1" lang="ja-JP" altLang="en-US" sz="2000" b="1" dirty="0">
                <a:latin typeface="+mn-ea"/>
              </a:rPr>
              <a:t>）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288086" y="2063992"/>
            <a:ext cx="203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災害援助　２５万㌦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343310" y="2042337"/>
            <a:ext cx="3332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益城町給食センター</a:t>
            </a:r>
            <a:r>
              <a:rPr kumimoji="1" lang="en-US" altLang="ja-JP" b="1" dirty="0">
                <a:latin typeface="+mn-ea"/>
              </a:rPr>
              <a:t>($3,362,500)</a:t>
            </a:r>
            <a:endParaRPr kumimoji="1" lang="ja-JP" altLang="en-US" b="1" dirty="0">
              <a:latin typeface="+mn-ea"/>
            </a:endParaRP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18" y="2813782"/>
            <a:ext cx="1735051" cy="1872208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76" y="4740857"/>
            <a:ext cx="3458552" cy="1655636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71" y="4740857"/>
            <a:ext cx="2522860" cy="1599550"/>
          </a:xfrm>
          <a:prstGeom prst="rect">
            <a:avLst/>
          </a:prstGeom>
        </p:spPr>
      </p:pic>
      <p:pic>
        <p:nvPicPr>
          <p:cNvPr id="2050" name="Picture 2" descr="ãçæ¬å¤§éç½ ç...ãã®ç»åæ¤ç´¢çµæ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374" y="4674628"/>
            <a:ext cx="1973281" cy="165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ã¯ãªãã¯ããã¨æ°ããã¦ã£ã³ãã¦ã§éãã¾ã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986" y="2777599"/>
            <a:ext cx="2901694" cy="186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1145521" y="1498017"/>
            <a:ext cx="2114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+mn-ea"/>
              </a:rPr>
              <a:t>３３７複合地区</a:t>
            </a:r>
          </a:p>
        </p:txBody>
      </p:sp>
    </p:spTree>
    <p:extLst>
      <p:ext uri="{BB962C8B-B14F-4D97-AF65-F5344CB8AC3E}">
        <p14:creationId xmlns:p14="http://schemas.microsoft.com/office/powerpoint/2010/main" val="4251698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/>
          <p:cNvSpPr txBox="1"/>
          <p:nvPr/>
        </p:nvSpPr>
        <p:spPr>
          <a:xfrm>
            <a:off x="12124" y="0"/>
            <a:ext cx="8100000" cy="72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360000" rtlCol="0" anchor="ctr" anchorCtr="0">
            <a:noAutofit/>
          </a:bodyPr>
          <a:lstStyle/>
          <a:p>
            <a:r>
              <a:rPr lang="en-US" altLang="ja-JP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Ⅱ-</a:t>
            </a:r>
            <a:r>
              <a:rPr lang="ja-JP" alt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④　寄付の方法および事務処理</a:t>
            </a:r>
          </a:p>
        </p:txBody>
      </p:sp>
      <p:pic>
        <p:nvPicPr>
          <p:cNvPr id="10" name="図 9">
            <a:hlinkClick r:id="rId4" action="ppaction://hlinksldjump"/>
            <a:extLst>
              <a:ext uri="{FF2B5EF4-FFF2-40B4-BE49-F238E27FC236}">
                <a16:creationId xmlns:a16="http://schemas.microsoft.com/office/drawing/2014/main" id="{EC9C4540-7811-4EB3-9086-A03C9A5D04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180000"/>
            <a:ext cx="801361" cy="540000"/>
          </a:xfrm>
          <a:prstGeom prst="rect">
            <a:avLst/>
          </a:prstGeom>
        </p:spPr>
      </p:pic>
      <p:graphicFrame>
        <p:nvGraphicFramePr>
          <p:cNvPr id="11" name="オブジェクト 10"/>
          <p:cNvGraphicFramePr>
            <a:graphicFrameLocks noChangeAspect="1"/>
          </p:cNvGraphicFramePr>
          <p:nvPr>
            <p:extLst/>
          </p:nvPr>
        </p:nvGraphicFramePr>
        <p:xfrm>
          <a:off x="323528" y="909785"/>
          <a:ext cx="4398894" cy="5693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" name="Acrobat Document" r:id="rId6" imgW="5829261" imgH="7543646" progId="Acrobat.Document.2015">
                  <p:embed/>
                </p:oleObj>
              </mc:Choice>
              <mc:Fallback>
                <p:oleObj name="Acrobat Document" r:id="rId6" imgW="5829261" imgH="7543646" progId="Acrobat.Document.2015">
                  <p:embed/>
                  <p:pic>
                    <p:nvPicPr>
                      <p:cNvPr id="11" name="オブジェクト 1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3528" y="909785"/>
                        <a:ext cx="4398894" cy="56932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5055253" y="6136105"/>
            <a:ext cx="3595706" cy="40011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/>
                </a:solidFill>
              </a:rPr>
              <a:t>振り込みは正しい口座に</a:t>
            </a:r>
            <a:r>
              <a:rPr kumimoji="1" lang="ja-JP" altLang="en-US" sz="2000" b="1" dirty="0"/>
              <a:t>　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4719373" y="1526633"/>
            <a:ext cx="3773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①　献金会員　　</a:t>
            </a:r>
            <a:r>
              <a:rPr lang="en-US" altLang="ja-JP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$20, $50,$100</a:t>
            </a:r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　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4932040" y="2265627"/>
            <a:ext cx="38846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+mn-ea"/>
              </a:rPr>
              <a:t>サポートプログラム</a:t>
            </a:r>
            <a:r>
              <a:rPr lang="ja-JP" altLang="en-US" sz="2000" b="1" dirty="0">
                <a:latin typeface="+mn-ea"/>
              </a:rPr>
              <a:t>　</a:t>
            </a:r>
            <a:r>
              <a:rPr lang="en-US" altLang="ja-JP" sz="2000" b="1" dirty="0">
                <a:latin typeface="+mn-ea"/>
              </a:rPr>
              <a:t>$50,$100,$200</a:t>
            </a:r>
            <a:endParaRPr lang="en-US" altLang="ja-JP" b="1" dirty="0"/>
          </a:p>
        </p:txBody>
      </p:sp>
      <p:sp>
        <p:nvSpPr>
          <p:cNvPr id="13" name="正方形/長方形 12"/>
          <p:cNvSpPr/>
          <p:nvPr/>
        </p:nvSpPr>
        <p:spPr>
          <a:xfrm>
            <a:off x="4995036" y="3961080"/>
            <a:ext cx="36886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dirty="0"/>
              <a:t>奉仕強化基金　と　災害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4725666" y="3264869"/>
            <a:ext cx="41258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最大のニーズ</a:t>
            </a:r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ＭＳ....."/>
              </a:rPr>
              <a:t>、災害 、視力 、青少年、はしか</a:t>
            </a:r>
            <a:endParaRPr lang="en-US" altLang="ja-JP" dirty="0">
              <a:solidFill>
                <a:srgbClr val="565656"/>
              </a:solidFill>
              <a:latin typeface="Arial" panose="020B0604020202020204" pitchFamily="34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725666" y="2819955"/>
            <a:ext cx="1617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/>
              <a:t>②　分野指定：</a:t>
            </a:r>
            <a:endParaRPr lang="en-US" altLang="ja-JP" b="1" dirty="0"/>
          </a:p>
        </p:txBody>
      </p:sp>
      <p:sp>
        <p:nvSpPr>
          <p:cNvPr id="17" name="下矢印 16"/>
          <p:cNvSpPr/>
          <p:nvPr/>
        </p:nvSpPr>
        <p:spPr>
          <a:xfrm>
            <a:off x="5870072" y="1946243"/>
            <a:ext cx="165845" cy="338884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下矢印 17"/>
          <p:cNvSpPr/>
          <p:nvPr/>
        </p:nvSpPr>
        <p:spPr>
          <a:xfrm>
            <a:off x="5791248" y="3583923"/>
            <a:ext cx="165845" cy="338884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652120" y="925382"/>
            <a:ext cx="1316386" cy="3958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tIns="72000" rtlCol="0" anchor="ctr" anchorCtr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主な変更点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320172" y="439946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（無指定）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069271" y="439946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（指定）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995036" y="4900417"/>
            <a:ext cx="359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  <a:latin typeface="+mn-ea"/>
              </a:rPr>
              <a:t>注意：</a:t>
            </a:r>
            <a:r>
              <a:rPr kumimoji="1" lang="ja-JP" altLang="en-US" b="1" dirty="0">
                <a:latin typeface="+mn-ea"/>
              </a:rPr>
              <a:t>災害に✔すると</a:t>
            </a:r>
            <a:r>
              <a:rPr kumimoji="1" lang="ja-JP" altLang="en-US" b="1" dirty="0">
                <a:solidFill>
                  <a:srgbClr val="FF0000"/>
                </a:solidFill>
                <a:latin typeface="+mn-ea"/>
              </a:rPr>
              <a:t>　</a:t>
            </a:r>
            <a:r>
              <a:rPr kumimoji="1" lang="en-US" altLang="ja-JP" b="1" dirty="0">
                <a:solidFill>
                  <a:srgbClr val="FF0000"/>
                </a:solidFill>
                <a:latin typeface="+mn-ea"/>
              </a:rPr>
              <a:t>DCG</a:t>
            </a:r>
            <a:r>
              <a:rPr kumimoji="1" lang="ja-JP" altLang="en-US" b="1" dirty="0">
                <a:solidFill>
                  <a:srgbClr val="FF0000"/>
                </a:solidFill>
                <a:latin typeface="+mn-ea"/>
              </a:rPr>
              <a:t>累積外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239090" y="5308022"/>
            <a:ext cx="13516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/>
              <a:t>クラブシェアリング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052092" y="5658399"/>
            <a:ext cx="3598867" cy="40011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</a:rPr>
              <a:t>月末の振込は、お避け下さい！</a:t>
            </a:r>
          </a:p>
        </p:txBody>
      </p:sp>
    </p:spTree>
    <p:extLst>
      <p:ext uri="{BB962C8B-B14F-4D97-AF65-F5344CB8AC3E}">
        <p14:creationId xmlns:p14="http://schemas.microsoft.com/office/powerpoint/2010/main" val="345401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/>
          <p:cNvSpPr txBox="1"/>
          <p:nvPr/>
        </p:nvSpPr>
        <p:spPr>
          <a:xfrm>
            <a:off x="12124" y="0"/>
            <a:ext cx="8100000" cy="72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360000" rtlCol="0" anchor="ctr" anchorCtr="0">
            <a:noAutofit/>
          </a:bodyPr>
          <a:lstStyle/>
          <a:p>
            <a:r>
              <a:rPr lang="en-US" altLang="ja-JP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</a:rPr>
              <a:t>Ⅲ-</a:t>
            </a:r>
            <a:r>
              <a:rPr lang="ja-JP" alt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</a:rPr>
              <a:t>⑤　交付金事業の実例　</a:t>
            </a:r>
            <a:r>
              <a:rPr lang="ja-JP" alt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</a:rPr>
              <a:t>（日本での大災害支援） </a:t>
            </a:r>
            <a:r>
              <a:rPr lang="ja-JP" alt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</a:rPr>
              <a:t>　</a:t>
            </a:r>
            <a:endParaRPr lang="ja-JP" altLang="en-US" b="1" dirty="0">
              <a:ln w="12700" cmpd="sng">
                <a:solidFill>
                  <a:schemeClr val="accent4"/>
                </a:solidFill>
                <a:prstDash val="solid"/>
              </a:ln>
              <a:latin typeface="+mj-ea"/>
            </a:endParaRPr>
          </a:p>
        </p:txBody>
      </p:sp>
      <p:pic>
        <p:nvPicPr>
          <p:cNvPr id="10" name="図 9">
            <a:hlinkClick r:id="rId2" action="ppaction://hlinksldjump"/>
            <a:extLst>
              <a:ext uri="{FF2B5EF4-FFF2-40B4-BE49-F238E27FC236}">
                <a16:creationId xmlns:a16="http://schemas.microsoft.com/office/drawing/2014/main" id="{EC9C4540-7811-4EB3-9086-A03C9A5D04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180000"/>
            <a:ext cx="801361" cy="5400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95536" y="1020337"/>
            <a:ext cx="3423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kumimoji="1"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九州北部豪雨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86450" y="1000150"/>
            <a:ext cx="208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2017’07.</a:t>
            </a:r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05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33699" y="1626004"/>
            <a:ext cx="5575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+mn-ea"/>
              </a:rPr>
              <a:t>福岡市３４名の死者（朝倉市３１名、東峰村３名）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33698" y="2105477"/>
            <a:ext cx="5575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+mn-ea"/>
              </a:rPr>
              <a:t>大分県日田市３名の死者　　</a:t>
            </a:r>
            <a:r>
              <a:rPr kumimoji="1" lang="en-US" altLang="ja-JP" sz="2000" b="1" dirty="0">
                <a:latin typeface="+mn-ea"/>
              </a:rPr>
              <a:t>※</a:t>
            </a:r>
            <a:r>
              <a:rPr kumimoji="1" lang="ja-JP" altLang="en-US" sz="2000" b="1" dirty="0">
                <a:latin typeface="+mn-ea"/>
              </a:rPr>
              <a:t>行方不明者４名</a:t>
            </a:r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　</a:t>
            </a:r>
          </a:p>
        </p:txBody>
      </p:sp>
      <p:pic>
        <p:nvPicPr>
          <p:cNvPr id="9" name="Picture 2" descr="Hakimasue Asakura City 2017070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29986"/>
            <a:ext cx="5040560" cy="256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qsr.mlit.go.jp/site_files/image/useful/photo/11H29hokubugouu/5_kasen1_thum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57" y="4437789"/>
            <a:ext cx="3139132" cy="181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九州北部豪雨支援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374931"/>
            <a:ext cx="3134961" cy="20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3491880" y="2605842"/>
            <a:ext cx="4620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+mn-ea"/>
              </a:rPr>
              <a:t>LCIF</a:t>
            </a:r>
            <a:r>
              <a:rPr kumimoji="1" lang="ja-JP" altLang="en-US" b="1" dirty="0"/>
              <a:t>より即大災害援助金</a:t>
            </a:r>
            <a:r>
              <a:rPr kumimoji="1" lang="ja-JP" altLang="en-US" b="1" dirty="0">
                <a:solidFill>
                  <a:srgbClr val="FF0000"/>
                </a:solidFill>
              </a:rPr>
              <a:t>　</a:t>
            </a:r>
            <a:r>
              <a:rPr kumimoji="1"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10</a:t>
            </a:r>
            <a:r>
              <a:rPr kumimoji="1" lang="ja-JP" altLang="en-US" b="1" dirty="0">
                <a:solidFill>
                  <a:srgbClr val="FF0000"/>
                </a:solidFill>
              </a:rPr>
              <a:t>万㌦</a:t>
            </a:r>
            <a:r>
              <a:rPr kumimoji="1" lang="ja-JP" altLang="en-US" b="1" dirty="0"/>
              <a:t>を拠出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486450" y="3199990"/>
            <a:ext cx="4948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災害復興支援委員会発足！給食センター建設中</a:t>
            </a:r>
          </a:p>
        </p:txBody>
      </p:sp>
    </p:spTree>
    <p:extLst>
      <p:ext uri="{BB962C8B-B14F-4D97-AF65-F5344CB8AC3E}">
        <p14:creationId xmlns:p14="http://schemas.microsoft.com/office/powerpoint/2010/main" val="2615822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/>
          <p:cNvSpPr txBox="1"/>
          <p:nvPr/>
        </p:nvSpPr>
        <p:spPr>
          <a:xfrm>
            <a:off x="12124" y="0"/>
            <a:ext cx="8100000" cy="72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360000" rtlCol="0" anchor="ctr" anchorCtr="0">
            <a:noAutofit/>
          </a:bodyPr>
          <a:lstStyle/>
          <a:p>
            <a:r>
              <a:rPr lang="en-US" altLang="ja-JP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</a:rPr>
              <a:t>Ⅲ-</a:t>
            </a:r>
            <a:r>
              <a:rPr lang="ja-JP" alt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</a:rPr>
              <a:t>⑤　交付金事業の実例　</a:t>
            </a:r>
            <a:r>
              <a:rPr lang="ja-JP" alt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</a:rPr>
              <a:t>（日本での大災害支援） </a:t>
            </a:r>
            <a:r>
              <a:rPr lang="ja-JP" alt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</a:rPr>
              <a:t>　</a:t>
            </a:r>
            <a:endParaRPr lang="ja-JP" altLang="en-US" b="1" dirty="0">
              <a:ln w="12700" cmpd="sng">
                <a:solidFill>
                  <a:schemeClr val="accent4"/>
                </a:solidFill>
                <a:prstDash val="solid"/>
              </a:ln>
              <a:latin typeface="+mj-ea"/>
            </a:endParaRPr>
          </a:p>
        </p:txBody>
      </p:sp>
      <p:pic>
        <p:nvPicPr>
          <p:cNvPr id="10" name="図 9">
            <a:hlinkClick r:id="rId3" action="ppaction://hlinksldjump"/>
            <a:extLst>
              <a:ext uri="{FF2B5EF4-FFF2-40B4-BE49-F238E27FC236}">
                <a16:creationId xmlns:a16="http://schemas.microsoft.com/office/drawing/2014/main" id="{EC9C4540-7811-4EB3-9086-A03C9A5D04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180000"/>
            <a:ext cx="801361" cy="5400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95536" y="906893"/>
            <a:ext cx="3423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kumimoji="1"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西日本豪雨災害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008964" y="876426"/>
            <a:ext cx="4595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2018’07 </a:t>
            </a:r>
            <a:r>
              <a:rPr kumimoji="1"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　</a:t>
            </a:r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広島・岡山・</a:t>
            </a:r>
            <a:r>
              <a:rPr kumimoji="1"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愛媛</a:t>
            </a:r>
            <a:r>
              <a:rPr kumimoji="1" lang="ja-JP" alt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．．</a:t>
            </a:r>
            <a:r>
              <a:rPr kumimoji="1"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　他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675682" y="1419627"/>
            <a:ext cx="3199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2018’7 MCAT </a:t>
            </a:r>
            <a:r>
              <a:rPr kumimoji="1"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３０</a:t>
            </a:r>
            <a:r>
              <a:rPr kumimoji="1" lang="ja-JP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万</a:t>
            </a:r>
            <a:r>
              <a:rPr kumimoji="1"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㌦</a:t>
            </a:r>
            <a:r>
              <a:rPr kumimoji="1"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854179" y="1397375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333333"/>
                </a:solidFill>
                <a:latin typeface="ヒラギノ角ゴ Pro W3"/>
              </a:rPr>
              <a:t>「西日本水害対策委員会」</a:t>
            </a:r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44229"/>
            <a:ext cx="6048672" cy="2815984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44" y="5005807"/>
            <a:ext cx="2289047" cy="1526031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941" y="2031261"/>
            <a:ext cx="2059283" cy="139773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70" y="5004879"/>
            <a:ext cx="3588554" cy="1526031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CB24FF18-2826-41A5-97AF-019929F01E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1469" y="1931635"/>
            <a:ext cx="2124075" cy="459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23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/>
          <p:cNvSpPr txBox="1"/>
          <p:nvPr/>
        </p:nvSpPr>
        <p:spPr>
          <a:xfrm>
            <a:off x="12124" y="0"/>
            <a:ext cx="8100000" cy="72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360000" rtlCol="0" anchor="ctr" anchorCtr="0">
            <a:noAutofit/>
          </a:bodyPr>
          <a:lstStyle/>
          <a:p>
            <a:r>
              <a:rPr lang="en-US" altLang="ja-JP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</a:rPr>
              <a:t>Ⅲ-</a:t>
            </a:r>
            <a:r>
              <a:rPr lang="ja-JP" alt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</a:rPr>
              <a:t>⑤　交付金事業の実例　</a:t>
            </a:r>
            <a:r>
              <a:rPr lang="ja-JP" alt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</a:rPr>
              <a:t>（日本での大災害支援） </a:t>
            </a:r>
            <a:r>
              <a:rPr lang="ja-JP" alt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</a:rPr>
              <a:t>　</a:t>
            </a:r>
            <a:endParaRPr lang="ja-JP" altLang="en-US" b="1" dirty="0">
              <a:ln w="12700" cmpd="sng">
                <a:solidFill>
                  <a:schemeClr val="accent4"/>
                </a:solidFill>
                <a:prstDash val="solid"/>
              </a:ln>
              <a:latin typeface="+mj-ea"/>
            </a:endParaRPr>
          </a:p>
        </p:txBody>
      </p:sp>
      <p:pic>
        <p:nvPicPr>
          <p:cNvPr id="10" name="図 9">
            <a:hlinkClick r:id="rId3" action="ppaction://hlinksldjump"/>
            <a:extLst>
              <a:ext uri="{FF2B5EF4-FFF2-40B4-BE49-F238E27FC236}">
                <a16:creationId xmlns:a16="http://schemas.microsoft.com/office/drawing/2014/main" id="{EC9C4540-7811-4EB3-9086-A03C9A5D04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180000"/>
            <a:ext cx="801361" cy="5400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95536" y="906893"/>
            <a:ext cx="3423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kumimoji="1"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北海道地震災害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013196" y="906893"/>
            <a:ext cx="4595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2018’09.06 </a:t>
            </a:r>
            <a:r>
              <a:rPr kumimoji="1"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　</a:t>
            </a:r>
            <a:r>
              <a:rPr lang="ja-JP" altLang="en-US" dirty="0"/>
              <a:t>北海道胆振東部地震</a:t>
            </a:r>
            <a:r>
              <a:rPr kumimoji="1"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　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332259" y="1522756"/>
            <a:ext cx="4213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2018’9.8  </a:t>
            </a:r>
            <a:r>
              <a:rPr kumimoji="1"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MCAT </a:t>
            </a:r>
            <a:r>
              <a:rPr kumimoji="1" lang="ja-JP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１０万㌦</a:t>
            </a:r>
            <a:r>
              <a:rPr kumimoji="1"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</a:p>
        </p:txBody>
      </p:sp>
      <p:pic>
        <p:nvPicPr>
          <p:cNvPr id="10242" name="Picture 2" descr="https://pbs.twimg.com/media/DmXhSroU8AEt-GD.jpg:large">
            <a:extLst>
              <a:ext uri="{FF2B5EF4-FFF2-40B4-BE49-F238E27FC236}">
                <a16:creationId xmlns:a16="http://schemas.microsoft.com/office/drawing/2014/main" id="{3F1DE39B-8608-49B9-9B76-5980747F2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151" y="4016854"/>
            <a:ext cx="4386009" cy="264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6C035F3-0116-45E7-9061-5103ABCF60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4305" y="2141034"/>
            <a:ext cx="4386009" cy="175149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953B041-E644-4168-AADA-554B70F227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4384" y="2529955"/>
            <a:ext cx="2664296" cy="127347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DF14479-83DF-4CE5-A9FE-8004EB738D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464" y="1617006"/>
            <a:ext cx="3785732" cy="2550805"/>
          </a:xfrm>
          <a:prstGeom prst="rect">
            <a:avLst/>
          </a:prstGeom>
        </p:spPr>
      </p:pic>
      <p:pic>
        <p:nvPicPr>
          <p:cNvPr id="10244" name="Picture 4" descr="é¢é£ç»å">
            <a:extLst>
              <a:ext uri="{FF2B5EF4-FFF2-40B4-BE49-F238E27FC236}">
                <a16:creationId xmlns:a16="http://schemas.microsoft.com/office/drawing/2014/main" id="{CF8EFE98-49E0-45BA-ABF8-E70B9CE4D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57" y="4341621"/>
            <a:ext cx="3672408" cy="232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6" descr="ãåæµ·éå°é è¢«å®³ç¶æ³åçãã®ç»åæ¤ç´¢çµæ">
            <a:extLst>
              <a:ext uri="{FF2B5EF4-FFF2-40B4-BE49-F238E27FC236}">
                <a16:creationId xmlns:a16="http://schemas.microsoft.com/office/drawing/2014/main" id="{362DBE8E-4503-4A9D-B33B-D29D7CD828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91905" y="328968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" name="AutoShape 8" descr="ãåæµ·éå°é è¢«å®³ç¶æ³åçãã®ç»åæ¤ç´¢çµæ">
            <a:extLst>
              <a:ext uri="{FF2B5EF4-FFF2-40B4-BE49-F238E27FC236}">
                <a16:creationId xmlns:a16="http://schemas.microsoft.com/office/drawing/2014/main" id="{B28D2882-0247-42C7-944E-8435A30FEE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44305" y="344208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250" name="Picture 10" descr="ãåæµ·éå°é è¢«å®³ç¶æ³åçãã®ç»åæ¤ç´¢çµæ">
            <a:extLst>
              <a:ext uri="{FF2B5EF4-FFF2-40B4-BE49-F238E27FC236}">
                <a16:creationId xmlns:a16="http://schemas.microsoft.com/office/drawing/2014/main" id="{AB420D3A-64CC-4F2D-837E-007B26EEE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876" y="4021651"/>
            <a:ext cx="4386009" cy="264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s://endia.net/wp-content/uploads/2018/09/23864d6f1e21187e768f5eb44ee95ce0-1024x768.jpg">
            <a:extLst>
              <a:ext uri="{FF2B5EF4-FFF2-40B4-BE49-F238E27FC236}">
                <a16:creationId xmlns:a16="http://schemas.microsoft.com/office/drawing/2014/main" id="{8ACBEBA2-1553-4D78-8F45-D57CD95D9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305" y="4030991"/>
            <a:ext cx="4445375" cy="260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403B9D3-EBC7-444F-9ABF-6142A964C7D0}"/>
              </a:ext>
            </a:extLst>
          </p:cNvPr>
          <p:cNvSpPr txBox="1"/>
          <p:nvPr/>
        </p:nvSpPr>
        <p:spPr>
          <a:xfrm>
            <a:off x="4966691" y="2406245"/>
            <a:ext cx="683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４１</a:t>
            </a:r>
            <a:endParaRPr kumimoji="1" lang="ja-JP" altLang="en-US" dirty="0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9B3649DF-2FDB-4167-B0FF-7CB56D94AB71}"/>
              </a:ext>
            </a:extLst>
          </p:cNvPr>
          <p:cNvCxnSpPr/>
          <p:nvPr/>
        </p:nvCxnSpPr>
        <p:spPr>
          <a:xfrm>
            <a:off x="5076056" y="2852936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983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/>
          <p:cNvSpPr txBox="1"/>
          <p:nvPr/>
        </p:nvSpPr>
        <p:spPr>
          <a:xfrm>
            <a:off x="12124" y="0"/>
            <a:ext cx="8100000" cy="72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360000" rtlCol="0" anchor="ctr" anchorCtr="0">
            <a:noAutofit/>
          </a:bodyPr>
          <a:lstStyle/>
          <a:p>
            <a:r>
              <a:rPr lang="en-US" altLang="ja-JP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Ⅱ-</a:t>
            </a:r>
            <a:r>
              <a:rPr lang="ja-JP" alt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⑤　寄付金の現状　</a:t>
            </a:r>
            <a:r>
              <a:rPr lang="ja-JP" alt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（会則別寄付金額）　</a:t>
            </a:r>
            <a:r>
              <a:rPr lang="en-US" altLang="ja-JP" sz="24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2018.6.30</a:t>
            </a:r>
            <a:endParaRPr lang="ja-JP" altLang="en-US" sz="2400" b="1" dirty="0">
              <a:ln w="12700" cmpd="sng">
                <a:solidFill>
                  <a:schemeClr val="accent4"/>
                </a:solidFill>
                <a:prstDash val="solid"/>
              </a:ln>
              <a:latin typeface="+mj-ea"/>
              <a:ea typeface="+mj-ea"/>
            </a:endParaRPr>
          </a:p>
        </p:txBody>
      </p:sp>
      <p:pic>
        <p:nvPicPr>
          <p:cNvPr id="10" name="図 9">
            <a:hlinkClick r:id="rId3" action="ppaction://hlinksldjump"/>
            <a:extLst>
              <a:ext uri="{FF2B5EF4-FFF2-40B4-BE49-F238E27FC236}">
                <a16:creationId xmlns:a16="http://schemas.microsoft.com/office/drawing/2014/main" id="{EC9C4540-7811-4EB3-9086-A03C9A5D04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180000"/>
            <a:ext cx="801361" cy="540000"/>
          </a:xfrm>
          <a:prstGeom prst="rect">
            <a:avLst/>
          </a:prstGeom>
        </p:spPr>
      </p:pic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51595" y="980728"/>
          <a:ext cx="856895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5708010" y="5816878"/>
            <a:ext cx="2811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/>
              <a:t>合 計</a:t>
            </a:r>
            <a:r>
              <a:rPr kumimoji="1" lang="ja-JP" altLang="en-US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　</a:t>
            </a:r>
            <a:r>
              <a:rPr kumimoji="1" lang="en-US" altLang="ja-JP" sz="24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$ 41,190,648</a:t>
            </a:r>
            <a:endParaRPr kumimoji="1" lang="ja-JP" altLang="en-US" sz="2400" b="1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9448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/>
          <p:cNvSpPr txBox="1"/>
          <p:nvPr/>
        </p:nvSpPr>
        <p:spPr>
          <a:xfrm>
            <a:off x="12124" y="0"/>
            <a:ext cx="8100000" cy="72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360000" rtlCol="0" anchor="ctr" anchorCtr="0">
            <a:noAutofit/>
          </a:bodyPr>
          <a:lstStyle/>
          <a:p>
            <a:r>
              <a:rPr lang="en-US" altLang="ja-JP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Ⅱ-</a:t>
            </a:r>
            <a:r>
              <a:rPr lang="ja-JP" alt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⑤　寄付金の現状　</a:t>
            </a:r>
            <a:r>
              <a:rPr lang="ja-JP" alt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（国別寄付金額）   　</a:t>
            </a:r>
            <a:r>
              <a:rPr lang="en-US" altLang="ja-JP" sz="24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2017.6.30</a:t>
            </a:r>
            <a:endParaRPr lang="ja-JP" altLang="en-US" sz="2400" b="1" dirty="0">
              <a:ln w="12700" cmpd="sng">
                <a:solidFill>
                  <a:schemeClr val="accent4"/>
                </a:solidFill>
                <a:prstDash val="solid"/>
              </a:ln>
              <a:latin typeface="+mj-ea"/>
              <a:ea typeface="+mj-ea"/>
            </a:endParaRPr>
          </a:p>
        </p:txBody>
      </p:sp>
      <p:pic>
        <p:nvPicPr>
          <p:cNvPr id="10" name="図 9">
            <a:hlinkClick r:id="rId3" action="ppaction://hlinksldjump"/>
            <a:extLst>
              <a:ext uri="{FF2B5EF4-FFF2-40B4-BE49-F238E27FC236}">
                <a16:creationId xmlns:a16="http://schemas.microsoft.com/office/drawing/2014/main" id="{EC9C4540-7811-4EB3-9086-A03C9A5D04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180000"/>
            <a:ext cx="801361" cy="540000"/>
          </a:xfrm>
          <a:prstGeom prst="rect">
            <a:avLst/>
          </a:prstGeom>
        </p:spPr>
      </p:pic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85992" y="1116400"/>
          <a:ext cx="8064896" cy="5354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6008483" y="5753295"/>
            <a:ext cx="281198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 dirty="0"/>
              <a:t>合 計</a:t>
            </a:r>
            <a:r>
              <a:rPr kumimoji="1" lang="ja-JP" altLang="en-US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　</a:t>
            </a:r>
            <a:r>
              <a:rPr kumimoji="1" lang="en-US" altLang="ja-JP" sz="24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$ 41,190,648</a:t>
            </a:r>
            <a:endParaRPr kumimoji="1" lang="ja-JP" altLang="en-US" sz="2400" b="1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16409" y="6030294"/>
            <a:ext cx="2736304" cy="3693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+mn-ea"/>
              </a:rPr>
              <a:t>中国</a:t>
            </a:r>
            <a:r>
              <a:rPr lang="en-US" altLang="ja-JP" b="1" dirty="0">
                <a:latin typeface="+mn-ea"/>
              </a:rPr>
              <a:t>$1,076,000</a:t>
            </a:r>
            <a:r>
              <a:rPr lang="ja-JP" altLang="en-US" b="1" dirty="0">
                <a:solidFill>
                  <a:srgbClr val="FF0000"/>
                </a:solidFill>
                <a:latin typeface="+mn-ea"/>
              </a:rPr>
              <a:t>⇒</a:t>
            </a:r>
            <a:r>
              <a:rPr lang="en-US" altLang="ja-JP" b="1" dirty="0">
                <a:latin typeface="+mn-ea"/>
              </a:rPr>
              <a:t>$25,775</a:t>
            </a:r>
            <a:endParaRPr kumimoji="1" lang="ja-JP" altLang="en-US" b="1" dirty="0">
              <a:latin typeface="+mn-ea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995936" y="6030294"/>
            <a:ext cx="1334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+mn-ea"/>
              </a:rPr>
              <a:t>-$1,340,148</a:t>
            </a:r>
            <a:endParaRPr lang="ja-JP" altLang="en-US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23528" y="5263388"/>
            <a:ext cx="1334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latin typeface="+mn-ea"/>
              </a:rPr>
              <a:t>+$1,516,000</a:t>
            </a:r>
            <a:endParaRPr lang="ja-JP" altLang="en-US" b="1" dirty="0">
              <a:latin typeface="+mn-ea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486451" y="4077072"/>
            <a:ext cx="1168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latin typeface="+mn-ea"/>
              </a:rPr>
              <a:t>+$775,000</a:t>
            </a:r>
            <a:endParaRPr lang="ja-JP" altLang="en-US" b="1" dirty="0">
              <a:latin typeface="+mn-ea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23528" y="2448600"/>
            <a:ext cx="1334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latin typeface="+mn-ea"/>
              </a:rPr>
              <a:t>+$1,396,000</a:t>
            </a:r>
            <a:endParaRPr lang="ja-JP" altLang="en-US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3374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/>
          <p:cNvSpPr txBox="1"/>
          <p:nvPr/>
        </p:nvSpPr>
        <p:spPr>
          <a:xfrm>
            <a:off x="12124" y="0"/>
            <a:ext cx="8100000" cy="72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360000" rtlCol="0" anchor="ctr" anchorCtr="0">
            <a:noAutofit/>
          </a:bodyPr>
          <a:lstStyle/>
          <a:p>
            <a:r>
              <a:rPr lang="en-US" altLang="ja-JP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Ⅱ-</a:t>
            </a:r>
            <a:r>
              <a:rPr lang="ja-JP" alt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⑤　寄付金の現状　 </a:t>
            </a:r>
            <a:r>
              <a:rPr lang="ja-JP" alt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（月別の推移）　 </a:t>
            </a:r>
            <a:r>
              <a:rPr lang="en-US" altLang="ja-JP" sz="24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2018’6.30</a:t>
            </a:r>
            <a:endParaRPr lang="ja-JP" altLang="en-US" sz="2400" b="1" dirty="0">
              <a:ln w="12700" cmpd="sng">
                <a:solidFill>
                  <a:schemeClr val="accent4"/>
                </a:solidFill>
                <a:prstDash val="solid"/>
              </a:ln>
              <a:latin typeface="+mj-ea"/>
              <a:ea typeface="+mj-ea"/>
            </a:endParaRPr>
          </a:p>
        </p:txBody>
      </p:sp>
      <p:pic>
        <p:nvPicPr>
          <p:cNvPr id="10" name="図 9">
            <a:hlinkClick r:id="rId2" action="ppaction://hlinksldjump"/>
            <a:extLst>
              <a:ext uri="{FF2B5EF4-FFF2-40B4-BE49-F238E27FC236}">
                <a16:creationId xmlns:a16="http://schemas.microsoft.com/office/drawing/2014/main" id="{EC9C4540-7811-4EB3-9086-A03C9A5D04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180000"/>
            <a:ext cx="801361" cy="540000"/>
          </a:xfrm>
          <a:prstGeom prst="rect">
            <a:avLst/>
          </a:prstGeom>
        </p:spPr>
      </p:pic>
      <p:graphicFrame>
        <p:nvGraphicFramePr>
          <p:cNvPr id="6" name="グラフ 5"/>
          <p:cNvGraphicFramePr/>
          <p:nvPr>
            <p:extLst/>
          </p:nvPr>
        </p:nvGraphicFramePr>
        <p:xfrm>
          <a:off x="251520" y="836712"/>
          <a:ext cx="863136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7056881" y="3717032"/>
            <a:ext cx="1551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リード・メジャー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　　　ギフト</a:t>
            </a:r>
          </a:p>
        </p:txBody>
      </p:sp>
    </p:spTree>
    <p:extLst>
      <p:ext uri="{BB962C8B-B14F-4D97-AF65-F5344CB8AC3E}">
        <p14:creationId xmlns:p14="http://schemas.microsoft.com/office/powerpoint/2010/main" val="4092939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/>
          <p:cNvSpPr txBox="1"/>
          <p:nvPr/>
        </p:nvSpPr>
        <p:spPr>
          <a:xfrm>
            <a:off x="12124" y="0"/>
            <a:ext cx="8100000" cy="72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360000" rtlCol="0" anchor="ctr" anchorCtr="0">
            <a:noAutofit/>
          </a:bodyPr>
          <a:lstStyle/>
          <a:p>
            <a:r>
              <a:rPr lang="en-US" altLang="ja-JP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Ⅱ-</a:t>
            </a:r>
            <a:r>
              <a:rPr lang="ja-JP" alt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⑤　寄付金の現状　 </a:t>
            </a:r>
            <a:r>
              <a:rPr lang="ja-JP" alt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（</a:t>
            </a:r>
            <a:r>
              <a:rPr lang="en-US" altLang="ja-JP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MD331</a:t>
            </a:r>
            <a:r>
              <a:rPr lang="ja-JP" alt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）　　　</a:t>
            </a:r>
            <a:r>
              <a:rPr lang="en-US" altLang="ja-JP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2018’6.30</a:t>
            </a:r>
            <a:endParaRPr lang="ja-JP" altLang="en-US" sz="2800" b="1" dirty="0">
              <a:ln w="12700" cmpd="sng">
                <a:solidFill>
                  <a:schemeClr val="accent4"/>
                </a:solidFill>
                <a:prstDash val="solid"/>
              </a:ln>
              <a:latin typeface="+mj-ea"/>
              <a:ea typeface="+mj-ea"/>
            </a:endParaRPr>
          </a:p>
        </p:txBody>
      </p:sp>
      <p:pic>
        <p:nvPicPr>
          <p:cNvPr id="10" name="図 9">
            <a:hlinkClick r:id="rId3" action="ppaction://hlinksldjump"/>
            <a:extLst>
              <a:ext uri="{FF2B5EF4-FFF2-40B4-BE49-F238E27FC236}">
                <a16:creationId xmlns:a16="http://schemas.microsoft.com/office/drawing/2014/main" id="{EC9C4540-7811-4EB3-9086-A03C9A5D04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180000"/>
            <a:ext cx="801361" cy="540000"/>
          </a:xfrm>
          <a:prstGeom prst="rect">
            <a:avLst/>
          </a:prstGeom>
        </p:spPr>
      </p:pic>
      <p:graphicFrame>
        <p:nvGraphicFramePr>
          <p:cNvPr id="14" name="グラフ 13">
            <a:extLst>
              <a:ext uri="{FF2B5EF4-FFF2-40B4-BE49-F238E27FC236}">
                <a16:creationId xmlns:a16="http://schemas.microsoft.com/office/drawing/2014/main" id="{E85991B5-BEA2-43F5-901A-EFB4107822B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96097" y="1052736"/>
          <a:ext cx="821326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231C37F-2A87-4041-8818-84AC10BF89CC}"/>
              </a:ext>
            </a:extLst>
          </p:cNvPr>
          <p:cNvSpPr txBox="1"/>
          <p:nvPr/>
        </p:nvSpPr>
        <p:spPr>
          <a:xfrm>
            <a:off x="5292080" y="2636682"/>
            <a:ext cx="699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>
                <a:solidFill>
                  <a:srgbClr val="FFFF00"/>
                </a:solidFill>
              </a:rPr>
              <a:t>①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0175E66-1633-4CB1-BCBE-08C873BF4304}"/>
              </a:ext>
            </a:extLst>
          </p:cNvPr>
          <p:cNvSpPr txBox="1"/>
          <p:nvPr/>
        </p:nvSpPr>
        <p:spPr>
          <a:xfrm>
            <a:off x="3927834" y="3082958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FFFF00"/>
                </a:solidFill>
              </a:rPr>
              <a:t>②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C7E6D36-256C-4760-BEFE-08BFBB706A93}"/>
              </a:ext>
            </a:extLst>
          </p:cNvPr>
          <p:cNvSpPr txBox="1"/>
          <p:nvPr/>
        </p:nvSpPr>
        <p:spPr>
          <a:xfrm>
            <a:off x="4125346" y="2197952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FFFF00"/>
                </a:solidFill>
              </a:rPr>
              <a:t>③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04248" y="1183658"/>
            <a:ext cx="1946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rgbClr val="FF0000"/>
                </a:solidFill>
                <a:latin typeface="+mn-ea"/>
              </a:rPr>
              <a:t>-$54,960 -18%</a:t>
            </a:r>
            <a:endParaRPr kumimoji="1" lang="ja-JP" altLang="en-US" sz="2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573438" y="1149916"/>
            <a:ext cx="1774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rgbClr val="FF0000"/>
                </a:solidFill>
                <a:latin typeface="+mn-ea"/>
              </a:rPr>
              <a:t>+$442  -0.5%</a:t>
            </a:r>
            <a:endParaRPr kumimoji="1" lang="ja-JP" altLang="en-US" sz="2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60419" y="4871153"/>
            <a:ext cx="2105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latin typeface="+mn-ea"/>
              </a:rPr>
              <a:t>+$36,178 +30%</a:t>
            </a:r>
            <a:endParaRPr kumimoji="1" lang="ja-JP" altLang="en-US" sz="2000" b="1" dirty="0">
              <a:latin typeface="+mn-ea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51354DF-ECC9-4270-87BD-202627CC12D7}"/>
              </a:ext>
            </a:extLst>
          </p:cNvPr>
          <p:cNvSpPr txBox="1"/>
          <p:nvPr/>
        </p:nvSpPr>
        <p:spPr>
          <a:xfrm>
            <a:off x="467544" y="5637385"/>
            <a:ext cx="2211790" cy="605522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+mn-ea"/>
              </a:rPr>
              <a:t>$ 495,698</a:t>
            </a:r>
            <a:endParaRPr kumimoji="1" lang="ja-JP" altLang="en-US" sz="3200" b="1" dirty="0">
              <a:latin typeface="+mn-ea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823350" y="5855664"/>
            <a:ext cx="2160000" cy="40011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srgbClr val="FF0000"/>
                </a:solidFill>
                <a:latin typeface="+mn-ea"/>
              </a:rPr>
              <a:t>-$19,224  -4%</a:t>
            </a:r>
            <a:endParaRPr kumimoji="1" lang="ja-JP" altLang="en-US" sz="2000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4031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21" grpId="0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/>
          <p:cNvSpPr txBox="1"/>
          <p:nvPr/>
        </p:nvSpPr>
        <p:spPr>
          <a:xfrm>
            <a:off x="108000" y="-84959"/>
            <a:ext cx="8100000" cy="72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360000" rtlCol="0" anchor="ctr" anchorCtr="0">
            <a:noAutofit/>
          </a:bodyPr>
          <a:lstStyle/>
          <a:p>
            <a:r>
              <a:rPr lang="en-US" altLang="ja-JP" sz="32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</a:rPr>
              <a:t>Ⅱ-</a:t>
            </a:r>
            <a:r>
              <a:rPr lang="ja-JP" alt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</a:rPr>
              <a:t>④　表彰　　</a:t>
            </a:r>
            <a:r>
              <a:rPr lang="ja-JP" alt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</a:rPr>
              <a:t>（ライオンズ・サポート・プログラム　）</a:t>
            </a:r>
          </a:p>
        </p:txBody>
      </p:sp>
      <p:pic>
        <p:nvPicPr>
          <p:cNvPr id="10" name="図 9">
            <a:hlinkClick r:id="rId3" action="ppaction://hlinksldjump"/>
            <a:extLst>
              <a:ext uri="{FF2B5EF4-FFF2-40B4-BE49-F238E27FC236}">
                <a16:creationId xmlns:a16="http://schemas.microsoft.com/office/drawing/2014/main" id="{EC9C4540-7811-4EB3-9086-A03C9A5D04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180000"/>
            <a:ext cx="801361" cy="54000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395536" y="978335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ja-JP" altLang="en-US" sz="2000" b="1" dirty="0"/>
              <a:t>現行　献金会員プログラム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41475" y="1303151"/>
            <a:ext cx="3312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latin typeface="+mn-ea"/>
              </a:rPr>
              <a:t>$20, $50, $100 </a:t>
            </a:r>
            <a:r>
              <a:rPr kumimoji="1" lang="ja-JP" altLang="en-US" sz="2000" b="1" dirty="0"/>
              <a:t>献金　は廃止</a:t>
            </a:r>
            <a:endParaRPr kumimoji="1" lang="ja-JP" altLang="en-US" sz="2000" b="1" dirty="0">
              <a:latin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14267" y="1035756"/>
            <a:ext cx="356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New</a:t>
            </a:r>
            <a:r>
              <a:rPr kumimoji="1" lang="ja-JP" altLang="en-US" b="1" dirty="0">
                <a:solidFill>
                  <a:srgbClr val="FF0000"/>
                </a:solidFill>
              </a:rPr>
              <a:t>　</a:t>
            </a:r>
            <a:r>
              <a:rPr kumimoji="1" lang="ja-JP" altLang="en-US" sz="2800" b="1" dirty="0"/>
              <a:t>サポーター・ピン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83233" y="3525050"/>
            <a:ext cx="144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latin typeface="+mn-ea"/>
              </a:rPr>
              <a:t>$100</a:t>
            </a:r>
            <a:r>
              <a:rPr lang="ja-JP" altLang="en-US" sz="2000" b="1" dirty="0">
                <a:latin typeface="+mn-ea"/>
              </a:rPr>
              <a:t>～</a:t>
            </a:r>
            <a:endParaRPr lang="en-US" altLang="ja-JP" sz="2000" b="1" dirty="0">
              <a:latin typeface="+mn-ea"/>
            </a:endParaRPr>
          </a:p>
          <a:p>
            <a:r>
              <a:rPr lang="ja-JP" altLang="en-US" sz="2000" b="1" dirty="0">
                <a:latin typeface="+mn-ea"/>
              </a:rPr>
              <a:t>　　　</a:t>
            </a:r>
            <a:r>
              <a:rPr lang="en-US" altLang="ja-JP" sz="2000" b="1" dirty="0">
                <a:latin typeface="+mn-ea"/>
              </a:rPr>
              <a:t>$199</a:t>
            </a:r>
            <a:endParaRPr kumimoji="1" lang="ja-JP" altLang="en-US" sz="2000" b="1" dirty="0">
              <a:latin typeface="+mn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13" y="3292290"/>
            <a:ext cx="1178012" cy="114996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12" y="4776158"/>
            <a:ext cx="1178012" cy="113397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12" y="1817520"/>
            <a:ext cx="1178012" cy="1140867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5383233" y="4884543"/>
            <a:ext cx="144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>
                <a:latin typeface="+mn-ea"/>
              </a:rPr>
              <a:t>$200</a:t>
            </a:r>
            <a:r>
              <a:rPr lang="ja-JP" altLang="en-US" sz="2000" b="1" dirty="0">
                <a:latin typeface="+mn-ea"/>
              </a:rPr>
              <a:t>　以上</a:t>
            </a:r>
            <a:endParaRPr lang="en-US" altLang="ja-JP" sz="2000" b="1" dirty="0">
              <a:latin typeface="+mn-ea"/>
            </a:endParaRPr>
          </a:p>
          <a:p>
            <a:r>
              <a:rPr lang="ja-JP" altLang="en-US" sz="2000" b="1" dirty="0">
                <a:latin typeface="+mn-ea"/>
              </a:rPr>
              <a:t>　　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5383233" y="2253172"/>
            <a:ext cx="1340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>
                <a:latin typeface="+mn-ea"/>
              </a:rPr>
              <a:t>$50</a:t>
            </a:r>
            <a:r>
              <a:rPr lang="ja-JP" altLang="en-US" sz="2000" b="1" dirty="0">
                <a:latin typeface="+mn-ea"/>
              </a:rPr>
              <a:t>　以上</a:t>
            </a:r>
            <a:r>
              <a:rPr lang="en-US" altLang="ja-JP" sz="2000" b="1" dirty="0">
                <a:latin typeface="+mn-ea"/>
              </a:rPr>
              <a:t> </a:t>
            </a:r>
            <a:endParaRPr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5536" y="1886302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en-US" altLang="ja-JP" b="1" dirty="0">
                <a:solidFill>
                  <a:srgbClr val="FF0000"/>
                </a:solidFill>
              </a:rPr>
              <a:t>New</a:t>
            </a:r>
            <a:r>
              <a:rPr kumimoji="1" lang="ja-JP" altLang="en-US" sz="2000" b="1" dirty="0"/>
              <a:t>　用途指定分野の集約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48051" y="2287858"/>
            <a:ext cx="463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+mn-ea"/>
              </a:rPr>
              <a:t>５分野</a:t>
            </a:r>
            <a:r>
              <a:rPr lang="ja-JP" altLang="en-US" b="1" dirty="0">
                <a:solidFill>
                  <a:srgbClr val="FF0000"/>
                </a:solidFill>
                <a:latin typeface="+mn-ea"/>
              </a:rPr>
              <a:t>⇒</a:t>
            </a:r>
            <a:r>
              <a:rPr lang="ja-JP" altLang="en-US" b="1" dirty="0">
                <a:latin typeface="+mn-ea"/>
              </a:rPr>
              <a:t>２分野に 分割 </a:t>
            </a:r>
            <a:r>
              <a:rPr lang="en-US" altLang="ja-JP" b="1" dirty="0">
                <a:latin typeface="+mn-ea"/>
              </a:rPr>
              <a:t>MJF</a:t>
            </a:r>
            <a:r>
              <a:rPr lang="ja-JP" altLang="en-US" b="1" dirty="0">
                <a:latin typeface="+mn-ea"/>
              </a:rPr>
              <a:t>積み立ては同じ</a:t>
            </a:r>
            <a:endParaRPr lang="en-US" altLang="ja-JP" b="1" dirty="0">
              <a:latin typeface="+mn-e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40446" y="2781646"/>
            <a:ext cx="2246250" cy="40011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+mn-ea"/>
              </a:rPr>
              <a:t>１．奉仕強化基金</a:t>
            </a:r>
            <a:endParaRPr kumimoji="1" lang="ja-JP" altLang="en-US" sz="2000" b="1" dirty="0">
              <a:latin typeface="+mn-ea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221689" y="2781646"/>
            <a:ext cx="1350311" cy="40011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+mn-ea"/>
              </a:rPr>
              <a:t>２．災　害</a:t>
            </a:r>
            <a:endParaRPr kumimoji="1" lang="ja-JP" altLang="en-US" sz="2000" b="1" dirty="0">
              <a:latin typeface="+mn-e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330464" y="3217924"/>
            <a:ext cx="1080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+mn-ea"/>
              </a:rPr>
              <a:t>糖尿病</a:t>
            </a:r>
            <a:endParaRPr kumimoji="1" lang="ja-JP" altLang="en-US" sz="2000" b="1" dirty="0">
              <a:latin typeface="+mn-ea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330464" y="3645449"/>
            <a:ext cx="1080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+mn-ea"/>
              </a:rPr>
              <a:t>飢　餓</a:t>
            </a:r>
            <a:endParaRPr kumimoji="1" lang="ja-JP" altLang="en-US" sz="2000" b="1" dirty="0">
              <a:latin typeface="+mn-ea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330464" y="4072974"/>
            <a:ext cx="1656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+mn-ea"/>
              </a:rPr>
              <a:t>視力保護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330464" y="4928024"/>
            <a:ext cx="1656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+mn-ea"/>
              </a:rPr>
              <a:t>環境保護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330464" y="4500499"/>
            <a:ext cx="1656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+mn-ea"/>
              </a:rPr>
              <a:t>小児がん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330464" y="5355549"/>
            <a:ext cx="1656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+mn-ea"/>
              </a:rPr>
              <a:t>青少年育成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330464" y="5783075"/>
            <a:ext cx="1656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+mn-ea"/>
              </a:rPr>
              <a:t>はしか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330464" y="6244036"/>
            <a:ext cx="5329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+mn-ea"/>
              </a:rPr>
              <a:t>※</a:t>
            </a:r>
            <a:r>
              <a:rPr lang="ja-JP" altLang="en-US" b="1" dirty="0">
                <a:latin typeface="+mn-ea"/>
              </a:rPr>
              <a:t>指定が無い場合には 「奉仕強化基金」になります</a:t>
            </a:r>
            <a:endParaRPr kumimoji="1" lang="ja-JP" altLang="en-US" b="1" dirty="0">
              <a:latin typeface="+mn-ea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D624645-8980-4B39-B7DC-94D574CA2AD0}"/>
              </a:ext>
            </a:extLst>
          </p:cNvPr>
          <p:cNvSpPr txBox="1"/>
          <p:nvPr/>
        </p:nvSpPr>
        <p:spPr>
          <a:xfrm>
            <a:off x="3221689" y="3525050"/>
            <a:ext cx="135031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  <a:latin typeface="+mn-ea"/>
              </a:rPr>
              <a:t>DCG</a:t>
            </a:r>
            <a:r>
              <a:rPr kumimoji="1" lang="ja-JP" altLang="en-US" b="1" dirty="0">
                <a:solidFill>
                  <a:srgbClr val="FF0000"/>
                </a:solidFill>
                <a:latin typeface="+mn-ea"/>
              </a:rPr>
              <a:t>対象外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6F01EA3-5EFE-4CA0-AF5F-F7E720BC0E7A}"/>
              </a:ext>
            </a:extLst>
          </p:cNvPr>
          <p:cNvSpPr txBox="1"/>
          <p:nvPr/>
        </p:nvSpPr>
        <p:spPr>
          <a:xfrm>
            <a:off x="3419872" y="5694999"/>
            <a:ext cx="2952328" cy="3693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昨日お見せしましたね　</a:t>
            </a:r>
            <a:r>
              <a:rPr kumimoji="1" lang="en-US" altLang="ja-JP" b="1" dirty="0">
                <a:solidFill>
                  <a:srgbClr val="FF0000"/>
                </a:solidFill>
              </a:rPr>
              <a:t>OK?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31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/>
          <p:cNvSpPr txBox="1"/>
          <p:nvPr/>
        </p:nvSpPr>
        <p:spPr>
          <a:xfrm>
            <a:off x="12124" y="0"/>
            <a:ext cx="8100000" cy="72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360000" rtlCol="0" anchor="ctr" anchorCtr="0">
            <a:noAutofit/>
          </a:bodyPr>
          <a:lstStyle/>
          <a:p>
            <a:r>
              <a:rPr lang="en-US" altLang="ja-JP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Ⅱ-</a:t>
            </a:r>
            <a:r>
              <a:rPr lang="ja-JP" alt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②　</a:t>
            </a:r>
            <a:r>
              <a:rPr lang="en-US" altLang="ja-JP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LCIF</a:t>
            </a:r>
            <a:r>
              <a:rPr lang="ja-JP" alt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　キャンペーン　１００</a:t>
            </a:r>
          </a:p>
        </p:txBody>
      </p:sp>
      <p:pic>
        <p:nvPicPr>
          <p:cNvPr id="10" name="図 9">
            <a:hlinkClick r:id="rId3" action="ppaction://hlinksldjump"/>
            <a:extLst>
              <a:ext uri="{FF2B5EF4-FFF2-40B4-BE49-F238E27FC236}">
                <a16:creationId xmlns:a16="http://schemas.microsoft.com/office/drawing/2014/main" id="{EC9C4540-7811-4EB3-9086-A03C9A5D04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180000"/>
            <a:ext cx="801361" cy="540000"/>
          </a:xfrm>
          <a:prstGeom prst="rect">
            <a:avLst/>
          </a:prstGeom>
        </p:spPr>
      </p:pic>
      <p:sp>
        <p:nvSpPr>
          <p:cNvPr id="4" name="角丸四角形 3">
            <a:extLst>
              <a:ext uri="{FF2B5EF4-FFF2-40B4-BE49-F238E27FC236}">
                <a16:creationId xmlns:a16="http://schemas.microsoft.com/office/drawing/2014/main" id="{20CA7C36-74A2-4C2D-8620-C6754F3EC297}"/>
              </a:ext>
            </a:extLst>
          </p:cNvPr>
          <p:cNvSpPr/>
          <p:nvPr/>
        </p:nvSpPr>
        <p:spPr>
          <a:xfrm>
            <a:off x="1580743" y="3904136"/>
            <a:ext cx="6408712" cy="51666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/>
              <a:t>５</a:t>
            </a:r>
            <a:r>
              <a:rPr kumimoji="1" lang="ja-JP" altLang="en-US" b="1" dirty="0"/>
              <a:t>年計画</a:t>
            </a:r>
            <a:r>
              <a:rPr kumimoji="1" lang="ja-JP" altLang="en-US" sz="3200" b="1" dirty="0"/>
              <a:t>  </a:t>
            </a:r>
            <a:r>
              <a:rPr kumimoji="1" lang="en-US" altLang="ja-JP" sz="3600" b="1" dirty="0">
                <a:latin typeface="+mn-ea"/>
              </a:rPr>
              <a:t>2</a:t>
            </a:r>
            <a:r>
              <a:rPr kumimoji="1" lang="ja-JP" altLang="en-US" b="1" dirty="0"/>
              <a:t>億人／年間　  世界でのインパクトを  </a:t>
            </a:r>
            <a:r>
              <a:rPr kumimoji="1" lang="en-US" altLang="ja-JP" sz="3600" b="1" dirty="0">
                <a:latin typeface="+mn-ea"/>
              </a:rPr>
              <a:t>3</a:t>
            </a:r>
            <a:r>
              <a:rPr kumimoji="1" lang="ja-JP" altLang="en-US" b="1" dirty="0">
                <a:latin typeface="+mn-ea"/>
              </a:rPr>
              <a:t>倍に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0C458E0-EDAA-48F3-8B51-05703A7130C6}"/>
              </a:ext>
            </a:extLst>
          </p:cNvPr>
          <p:cNvSpPr/>
          <p:nvPr/>
        </p:nvSpPr>
        <p:spPr>
          <a:xfrm>
            <a:off x="613041" y="3333463"/>
            <a:ext cx="2856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n"/>
            </a:pPr>
            <a:r>
              <a:rPr lang="en-US" altLang="ja-JP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ＤＨＰ平成明朝体W7" panose="02020700000000000000" pitchFamily="18" charset="-128"/>
                <a:ea typeface="ＤＨＰ平成明朝体W7" panose="02020700000000000000" pitchFamily="18" charset="-128"/>
              </a:rPr>
              <a:t>LCI </a:t>
            </a:r>
            <a:r>
              <a:rPr lang="ja-JP" alt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ＤＨＰ平成明朝体W7" panose="02020700000000000000" pitchFamily="18" charset="-128"/>
                <a:ea typeface="ＤＨＰ平成明朝体W7" panose="02020700000000000000" pitchFamily="18" charset="-128"/>
              </a:rPr>
              <a:t>フォーワード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42D9E36-1C99-4C29-8618-7EEA7670F6A8}"/>
              </a:ext>
            </a:extLst>
          </p:cNvPr>
          <p:cNvSpPr/>
          <p:nvPr/>
        </p:nvSpPr>
        <p:spPr>
          <a:xfrm>
            <a:off x="3643827" y="3342544"/>
            <a:ext cx="49648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ja-JP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ＤＨＰ平成明朝体W7" panose="02020700000000000000" pitchFamily="18" charset="-128"/>
                <a:ea typeface="ＤＨＰ平成明朝体W7" panose="02020700000000000000" pitchFamily="18" charset="-128"/>
              </a:rPr>
              <a:t>LCIF </a:t>
            </a:r>
            <a:r>
              <a:rPr lang="ja-JP" alt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ＤＨＰ平成明朝体W7" panose="02020700000000000000" pitchFamily="18" charset="-128"/>
                <a:ea typeface="ＤＨＰ平成明朝体W7" panose="02020700000000000000" pitchFamily="18" charset="-128"/>
              </a:rPr>
              <a:t>１００</a:t>
            </a:r>
            <a:r>
              <a:rPr lang="en-US" altLang="ja-JP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ＤＨＰ平成明朝体W7" panose="02020700000000000000" pitchFamily="18" charset="-128"/>
                <a:ea typeface="ＤＨＰ平成明朝体W7" panose="02020700000000000000" pitchFamily="18" charset="-128"/>
              </a:rPr>
              <a:t> </a:t>
            </a:r>
            <a:r>
              <a:rPr lang="ja-JP" alt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ＤＨＰ平成明朝体W7" panose="02020700000000000000" pitchFamily="18" charset="-128"/>
                <a:ea typeface="ＤＨＰ平成明朝体W7" panose="02020700000000000000" pitchFamily="18" charset="-128"/>
              </a:rPr>
              <a:t>キャンペーン</a:t>
            </a:r>
            <a:endParaRPr lang="ja-JP" alt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ＤＨＰ平成明朝体W7" panose="02020700000000000000" pitchFamily="18" charset="-128"/>
              <a:ea typeface="ＤＨＰ平成明朝体W7" panose="02020700000000000000" pitchFamily="18" charset="-128"/>
            </a:endParaRPr>
          </a:p>
        </p:txBody>
      </p:sp>
      <p:sp>
        <p:nvSpPr>
          <p:cNvPr id="7" name="角丸四角形 10">
            <a:extLst>
              <a:ext uri="{FF2B5EF4-FFF2-40B4-BE49-F238E27FC236}">
                <a16:creationId xmlns:a16="http://schemas.microsoft.com/office/drawing/2014/main" id="{74981649-1E75-4ABD-AB4A-0E66B7FC7FD1}"/>
              </a:ext>
            </a:extLst>
          </p:cNvPr>
          <p:cNvSpPr/>
          <p:nvPr/>
        </p:nvSpPr>
        <p:spPr>
          <a:xfrm>
            <a:off x="1623522" y="4936798"/>
            <a:ext cx="6366504" cy="51666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kumimoji="1" lang="ja-JP" altLang="en-US" sz="3600" b="1" dirty="0"/>
              <a:t>３</a:t>
            </a:r>
            <a:r>
              <a:rPr kumimoji="1" lang="ja-JP" altLang="en-US" b="1" dirty="0"/>
              <a:t>年計画（</a:t>
            </a:r>
            <a:r>
              <a:rPr kumimoji="1" lang="en-US" altLang="ja-JP" b="1" dirty="0"/>
              <a:t>2018’.7-2021’.6)  </a:t>
            </a:r>
            <a:r>
              <a:rPr kumimoji="1" lang="ja-JP" altLang="en-US" b="1" dirty="0"/>
              <a:t>　  </a:t>
            </a:r>
            <a:r>
              <a:rPr kumimoji="1" lang="ja-JP" altLang="en-US" sz="3600" b="1" dirty="0">
                <a:latin typeface="+mn-ea"/>
              </a:rPr>
              <a:t>３</a:t>
            </a:r>
            <a:r>
              <a:rPr kumimoji="1" lang="ja-JP" altLang="en-US" b="1" dirty="0"/>
              <a:t>億㌦　　 </a:t>
            </a:r>
            <a:r>
              <a:rPr kumimoji="1" lang="en-US" altLang="ja-JP" sz="3600" b="1" dirty="0"/>
              <a:t>1</a:t>
            </a:r>
            <a:r>
              <a:rPr kumimoji="1" lang="ja-JP" altLang="en-US" b="1" dirty="0"/>
              <a:t>億㌦／年間　</a:t>
            </a:r>
            <a:endParaRPr kumimoji="1" lang="ja-JP" altLang="en-US" b="1" dirty="0">
              <a:latin typeface="+mn-ea"/>
            </a:endParaRPr>
          </a:p>
        </p:txBody>
      </p:sp>
      <p:sp>
        <p:nvSpPr>
          <p:cNvPr id="8" name="角丸四角形 10">
            <a:extLst>
              <a:ext uri="{FF2B5EF4-FFF2-40B4-BE49-F238E27FC236}">
                <a16:creationId xmlns:a16="http://schemas.microsoft.com/office/drawing/2014/main" id="{74981649-1E75-4ABD-AB4A-0E66B7FC7FD1}"/>
              </a:ext>
            </a:extLst>
          </p:cNvPr>
          <p:cNvSpPr/>
          <p:nvPr/>
        </p:nvSpPr>
        <p:spPr>
          <a:xfrm>
            <a:off x="1623522" y="5800486"/>
            <a:ext cx="6365933" cy="51666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dist"/>
            <a:r>
              <a:rPr kumimoji="1" lang="ja-JP" altLang="en-US" sz="3600" b="1" dirty="0"/>
              <a:t>４</a:t>
            </a:r>
            <a:r>
              <a:rPr kumimoji="1" lang="ja-JP" altLang="en-US" b="1" dirty="0"/>
              <a:t>年計画（</a:t>
            </a:r>
            <a:r>
              <a:rPr kumimoji="1" lang="en-US" altLang="ja-JP" b="1" dirty="0"/>
              <a:t>2017’.7-2021’.6)</a:t>
            </a:r>
            <a:r>
              <a:rPr kumimoji="1" lang="ja-JP" altLang="en-US" b="1" dirty="0"/>
              <a:t>　 </a:t>
            </a:r>
            <a:r>
              <a:rPr kumimoji="1" lang="ja-JP" altLang="en-US" sz="3200" b="1" dirty="0"/>
              <a:t>５０</a:t>
            </a:r>
            <a:r>
              <a:rPr kumimoji="1" lang="ja-JP" altLang="en-US" b="1" dirty="0"/>
              <a:t>億円（</a:t>
            </a:r>
            <a:r>
              <a:rPr kumimoji="1" lang="ja-JP" altLang="en-US" sz="2400" b="1" dirty="0">
                <a:latin typeface="+mn-ea"/>
              </a:rPr>
              <a:t>４</a:t>
            </a:r>
            <a:r>
              <a:rPr kumimoji="1" lang="ja-JP" altLang="en-US" b="1" dirty="0">
                <a:latin typeface="+mn-ea"/>
              </a:rPr>
              <a:t>千</a:t>
            </a:r>
            <a:r>
              <a:rPr kumimoji="1" lang="ja-JP" altLang="en-US" sz="2400" b="1" dirty="0">
                <a:latin typeface="+mn-ea"/>
              </a:rPr>
              <a:t>７</a:t>
            </a:r>
            <a:r>
              <a:rPr kumimoji="1" lang="ja-JP" altLang="en-US" b="1" dirty="0">
                <a:latin typeface="+mn-ea"/>
              </a:rPr>
              <a:t>百</a:t>
            </a:r>
            <a:r>
              <a:rPr lang="ja-JP" altLang="en-US" b="1" dirty="0"/>
              <a:t>万</a:t>
            </a:r>
            <a:r>
              <a:rPr kumimoji="1" lang="ja-JP" altLang="en-US" b="1" dirty="0"/>
              <a:t>㌦）　 　</a:t>
            </a:r>
            <a:endParaRPr kumimoji="1" lang="ja-JP" altLang="en-US" b="1" dirty="0">
              <a:latin typeface="+mn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17218" y="4964297"/>
            <a:ext cx="863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世界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17218" y="5829624"/>
            <a:ext cx="97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日本</a:t>
            </a:r>
          </a:p>
        </p:txBody>
      </p:sp>
      <p:pic>
        <p:nvPicPr>
          <p:cNvPr id="12" name="Content Placeholder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68" y="1505008"/>
            <a:ext cx="7200800" cy="1009517"/>
          </a:xfrm>
          <a:prstGeom prst="rect">
            <a:avLst/>
          </a:prstGeom>
        </p:spPr>
      </p:pic>
      <p:sp>
        <p:nvSpPr>
          <p:cNvPr id="13" name="TextBox 1"/>
          <p:cNvSpPr txBox="1"/>
          <p:nvPr/>
        </p:nvSpPr>
        <p:spPr>
          <a:xfrm>
            <a:off x="1253053" y="2500434"/>
            <a:ext cx="990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糖尿病</a:t>
            </a:r>
            <a:endParaRPr lang="en-US" sz="2000" b="1" dirty="0" err="1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14" name="TextBox 4"/>
          <p:cNvSpPr txBox="1"/>
          <p:nvPr/>
        </p:nvSpPr>
        <p:spPr>
          <a:xfrm>
            <a:off x="2633501" y="2487981"/>
            <a:ext cx="100303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環　境</a:t>
            </a:r>
            <a:endParaRPr lang="en-US" sz="2000" b="1" dirty="0" err="1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16" name="TextBox 6"/>
          <p:cNvSpPr txBox="1"/>
          <p:nvPr/>
        </p:nvSpPr>
        <p:spPr>
          <a:xfrm>
            <a:off x="3847191" y="2514525"/>
            <a:ext cx="145017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食料支援</a:t>
            </a:r>
            <a:endParaRPr lang="en-US" sz="2000" b="1" dirty="0" err="1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17" name="TextBox 7"/>
          <p:cNvSpPr txBox="1"/>
          <p:nvPr/>
        </p:nvSpPr>
        <p:spPr>
          <a:xfrm>
            <a:off x="5442107" y="2509335"/>
            <a:ext cx="126621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小児がん</a:t>
            </a:r>
            <a:endParaRPr lang="en-US" sz="2000" b="1" dirty="0" err="1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18" name="TextBox 8"/>
          <p:cNvSpPr txBox="1"/>
          <p:nvPr/>
        </p:nvSpPr>
        <p:spPr>
          <a:xfrm>
            <a:off x="6948264" y="2515628"/>
            <a:ext cx="99047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視　力</a:t>
            </a:r>
            <a:endParaRPr lang="en-US" sz="2000" b="1" dirty="0" err="1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1619672" y="764704"/>
            <a:ext cx="5328592" cy="457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MS Mincho"/>
              </a:rPr>
              <a:t>新奉仕フレームワークの支援</a:t>
            </a:r>
            <a:endParaRPr lang="ja-JP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06AD7EC-1045-4E38-B07F-A18FCB92CF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953864"/>
            <a:ext cx="1403832" cy="109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6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 animBg="1"/>
      <p:bldP spid="9" grpId="0"/>
      <p:bldP spid="11" grpId="0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/>
          <p:cNvSpPr txBox="1"/>
          <p:nvPr/>
        </p:nvSpPr>
        <p:spPr>
          <a:xfrm>
            <a:off x="12124" y="0"/>
            <a:ext cx="8100000" cy="72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360000" rtlCol="0" anchor="ctr" anchorCtr="0">
            <a:noAutofit/>
          </a:bodyPr>
          <a:lstStyle/>
          <a:p>
            <a:r>
              <a:rPr lang="en-US" altLang="ja-JP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Ⅱ-</a:t>
            </a:r>
            <a:r>
              <a:rPr lang="ja-JP" alt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②　</a:t>
            </a:r>
            <a:r>
              <a:rPr lang="en-US" altLang="ja-JP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LCIF</a:t>
            </a:r>
            <a:r>
              <a:rPr lang="ja-JP" alt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キャンペーン１００　　</a:t>
            </a:r>
            <a:r>
              <a:rPr lang="ja-JP" alt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（モデルクラブの申請）</a:t>
            </a:r>
          </a:p>
        </p:txBody>
      </p:sp>
      <p:pic>
        <p:nvPicPr>
          <p:cNvPr id="10" name="図 9">
            <a:hlinkClick r:id="rId3" action="ppaction://hlinksldjump"/>
            <a:extLst>
              <a:ext uri="{FF2B5EF4-FFF2-40B4-BE49-F238E27FC236}">
                <a16:creationId xmlns:a16="http://schemas.microsoft.com/office/drawing/2014/main" id="{EC9C4540-7811-4EB3-9086-A03C9A5D04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180000"/>
            <a:ext cx="801361" cy="540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6942427-B189-41E4-9AE1-249FABB5506D}"/>
              </a:ext>
            </a:extLst>
          </p:cNvPr>
          <p:cNvSpPr txBox="1"/>
          <p:nvPr/>
        </p:nvSpPr>
        <p:spPr>
          <a:xfrm>
            <a:off x="611560" y="980728"/>
            <a:ext cx="5312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ja-JP" altLang="en-US" dirty="0"/>
              <a:t>手本となって多のクラブも同様に貢献するよう促す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E818253-441F-468B-B7C4-98FB4394F702}"/>
              </a:ext>
            </a:extLst>
          </p:cNvPr>
          <p:cNvSpPr txBox="1"/>
          <p:nvPr/>
        </p:nvSpPr>
        <p:spPr>
          <a:xfrm>
            <a:off x="611560" y="1475778"/>
            <a:ext cx="3932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ja-JP" altLang="en-US" dirty="0"/>
              <a:t>資金獲得を様々な手法を通じて行う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981243E-A3D2-419A-9987-E1366E754067}"/>
              </a:ext>
            </a:extLst>
          </p:cNvPr>
          <p:cNvSpPr txBox="1"/>
          <p:nvPr/>
        </p:nvSpPr>
        <p:spPr>
          <a:xfrm>
            <a:off x="1186442" y="1970828"/>
            <a:ext cx="5947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dirty="0"/>
              <a:t>声かけを個々の会員に対して行い　寄付や誓約を勧める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D725939-17AF-4EF1-BB71-FBD43CC7DCB4}"/>
              </a:ext>
            </a:extLst>
          </p:cNvPr>
          <p:cNvSpPr txBox="1"/>
          <p:nvPr/>
        </p:nvSpPr>
        <p:spPr>
          <a:xfrm>
            <a:off x="1186442" y="2460732"/>
            <a:ext cx="6737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dirty="0"/>
              <a:t>資金獲得イベントをキャンペーンへの寄付を目的に企画実施する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1379389-B20B-4BF4-99AD-06EBDD146835}"/>
              </a:ext>
            </a:extLst>
          </p:cNvPr>
          <p:cNvSpPr txBox="1"/>
          <p:nvPr/>
        </p:nvSpPr>
        <p:spPr>
          <a:xfrm>
            <a:off x="1186442" y="2990068"/>
            <a:ext cx="369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dirty="0"/>
              <a:t>クラブ資金からの寄付を決議する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15B4CBA-180B-4BB9-8F00-17E76A2F182D}"/>
              </a:ext>
            </a:extLst>
          </p:cNvPr>
          <p:cNvSpPr txBox="1"/>
          <p:nvPr/>
        </p:nvSpPr>
        <p:spPr>
          <a:xfrm>
            <a:off x="1186442" y="3519404"/>
            <a:ext cx="406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dirty="0"/>
              <a:t>地域住民や企業に寄付を呼びかける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B2DDD35-8AE9-495E-9F1F-EA76DB83746E}"/>
              </a:ext>
            </a:extLst>
          </p:cNvPr>
          <p:cNvSpPr txBox="1"/>
          <p:nvPr/>
        </p:nvSpPr>
        <p:spPr>
          <a:xfrm>
            <a:off x="611560" y="4035619"/>
            <a:ext cx="7297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kumimoji="1" lang="en-US" altLang="ja-JP" dirty="0">
                <a:latin typeface="Arial Rounded MT Bold" panose="020F0704030504030204" pitchFamily="34" charset="0"/>
              </a:rPr>
              <a:t>2017’7</a:t>
            </a:r>
            <a:r>
              <a:rPr kumimoji="1" lang="ja-JP" altLang="en-US" dirty="0">
                <a:latin typeface="Arial Rounded MT Bold" panose="020F0704030504030204" pitchFamily="34" charset="0"/>
              </a:rPr>
              <a:t>～</a:t>
            </a:r>
            <a:r>
              <a:rPr kumimoji="1" lang="en-US" altLang="ja-JP" dirty="0">
                <a:latin typeface="Arial Rounded MT Bold" panose="020F0704030504030204" pitchFamily="34" charset="0"/>
              </a:rPr>
              <a:t>2021’6 </a:t>
            </a:r>
            <a:r>
              <a:rPr kumimoji="1" lang="ja-JP" altLang="en-US" dirty="0"/>
              <a:t>迄に会員（子除）</a:t>
            </a:r>
            <a:r>
              <a:rPr kumimoji="1" lang="en-US" altLang="ja-JP" dirty="0">
                <a:latin typeface="Arial Rounded MT Bold" panose="020F0704030504030204" pitchFamily="34" charset="0"/>
              </a:rPr>
              <a:t>×</a:t>
            </a:r>
            <a:r>
              <a:rPr lang="ja-JP" altLang="en-US" dirty="0">
                <a:latin typeface="Arial Rounded MT Bold" panose="020F0704030504030204" pitchFamily="34" charset="0"/>
              </a:rPr>
              <a:t> </a:t>
            </a:r>
            <a:r>
              <a:rPr kumimoji="1" lang="en-US" altLang="ja-JP" dirty="0">
                <a:solidFill>
                  <a:srgbClr val="FF0000"/>
                </a:solidFill>
                <a:latin typeface="Arial Rounded MT Bold" panose="020F0704030504030204" pitchFamily="34" charset="0"/>
              </a:rPr>
              <a:t>$750</a:t>
            </a:r>
            <a:r>
              <a:rPr kumimoji="1" lang="ja-JP" altLang="en-US" dirty="0" err="1"/>
              <a:t>を寄</a:t>
            </a:r>
            <a:r>
              <a:rPr kumimoji="1" lang="ja-JP" altLang="en-US" dirty="0"/>
              <a:t>付することを誓約する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DD41973-A16B-4319-8A6E-5D4D2127D7EA}"/>
              </a:ext>
            </a:extLst>
          </p:cNvPr>
          <p:cNvSpPr txBox="1"/>
          <p:nvPr/>
        </p:nvSpPr>
        <p:spPr>
          <a:xfrm>
            <a:off x="611560" y="4564487"/>
            <a:ext cx="7430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kumimoji="1" lang="ja-JP" altLang="en-US" dirty="0"/>
              <a:t>会員数（申請時の子除会員数）　例：　</a:t>
            </a:r>
            <a:r>
              <a:rPr kumimoji="1" lang="ja-JP" alt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４０</a:t>
            </a:r>
            <a:r>
              <a:rPr kumimoji="1" lang="ja-JP" altLang="en-US" dirty="0">
                <a:solidFill>
                  <a:srgbClr val="FF0000"/>
                </a:solidFill>
              </a:rPr>
              <a:t>名</a:t>
            </a:r>
            <a:r>
              <a:rPr kumimoji="1" lang="ja-JP" altLang="en-US" dirty="0"/>
              <a:t>のクラブ </a:t>
            </a:r>
            <a:r>
              <a:rPr kumimoji="1" lang="en-US" altLang="ja-JP" dirty="0">
                <a:latin typeface="Arial Rounded MT Bold" panose="020F0704030504030204" pitchFamily="34" charset="0"/>
              </a:rPr>
              <a:t>×$750 = </a:t>
            </a:r>
            <a:r>
              <a:rPr kumimoji="1" lang="en-US" altLang="ja-JP" dirty="0">
                <a:solidFill>
                  <a:srgbClr val="FF0000"/>
                </a:solidFill>
                <a:latin typeface="Arial Rounded MT Bold" panose="020F0704030504030204" pitchFamily="34" charset="0"/>
              </a:rPr>
              <a:t>$30,000</a:t>
            </a:r>
            <a:endParaRPr kumimoji="1" lang="ja-JP" alt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0157BD0-384D-4A08-BC69-1321BD4D8528}"/>
              </a:ext>
            </a:extLst>
          </p:cNvPr>
          <p:cNvSpPr txBox="1"/>
          <p:nvPr/>
        </p:nvSpPr>
        <p:spPr>
          <a:xfrm>
            <a:off x="611560" y="5054859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kumimoji="1" lang="en-US" altLang="ja-JP" dirty="0">
                <a:latin typeface="Arial Rounded MT Bold" panose="020F0704030504030204" pitchFamily="34" charset="0"/>
              </a:rPr>
              <a:t>2017-18</a:t>
            </a:r>
            <a:r>
              <a:rPr kumimoji="1" lang="ja-JP" altLang="en-US" dirty="0"/>
              <a:t>の寄付金額　</a:t>
            </a:r>
            <a:r>
              <a:rPr kumimoji="1" lang="en-US" altLang="ja-JP" dirty="0">
                <a:latin typeface="Arial Rounded MT Bold" panose="020F0704030504030204" pitchFamily="34" charset="0"/>
              </a:rPr>
              <a:t>$10,000</a:t>
            </a:r>
            <a:r>
              <a:rPr kumimoji="1" lang="ja-JP" altLang="en-US" dirty="0"/>
              <a:t>→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6D8ECF9-FB70-49FF-BEA2-EDB44A2066B3}"/>
              </a:ext>
            </a:extLst>
          </p:cNvPr>
          <p:cNvSpPr txBox="1"/>
          <p:nvPr/>
        </p:nvSpPr>
        <p:spPr>
          <a:xfrm>
            <a:off x="4326830" y="5054859"/>
            <a:ext cx="4703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dirty="0">
                <a:latin typeface="Arial Rounded MT Bold" panose="020F0704030504030204" pitchFamily="34" charset="0"/>
              </a:rPr>
              <a:t>$30,000-$10,000</a:t>
            </a:r>
            <a:r>
              <a:rPr kumimoji="1" lang="en-US" altLang="ja-JP" dirty="0">
                <a:solidFill>
                  <a:srgbClr val="FF0000"/>
                </a:solidFill>
                <a:latin typeface="Arial Rounded MT Bold" panose="020F0704030504030204" pitchFamily="34" charset="0"/>
              </a:rPr>
              <a:t>=$20,000</a:t>
            </a:r>
            <a:r>
              <a:rPr kumimoji="1" lang="en-US" altLang="ja-JP" dirty="0">
                <a:solidFill>
                  <a:srgbClr val="FF0000"/>
                </a:solidFill>
              </a:rPr>
              <a:t> </a:t>
            </a:r>
            <a:r>
              <a:rPr kumimoji="1" lang="ja-JP" altLang="en-US" dirty="0"/>
              <a:t>を</a:t>
            </a:r>
            <a:r>
              <a:rPr kumimoji="1" lang="en-US" altLang="ja-JP" dirty="0">
                <a:latin typeface="Arial Rounded MT Bold" panose="020F0704030504030204" pitchFamily="34" charset="0"/>
              </a:rPr>
              <a:t>2021’6 </a:t>
            </a:r>
            <a:r>
              <a:rPr kumimoji="1" lang="ja-JP" altLang="en-US" dirty="0"/>
              <a:t>迄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B5BB6BF-8735-4181-84A2-01D7E4745F63}"/>
              </a:ext>
            </a:extLst>
          </p:cNvPr>
          <p:cNvSpPr txBox="1"/>
          <p:nvPr/>
        </p:nvSpPr>
        <p:spPr>
          <a:xfrm>
            <a:off x="611560" y="5586069"/>
            <a:ext cx="7200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kumimoji="1" lang="ja-JP" altLang="en-US" dirty="0"/>
              <a:t>途中会員数が変動しても誓約金額は同じ　</a:t>
            </a:r>
            <a:r>
              <a:rPr kumimoji="1" lang="en-US" altLang="ja-JP" dirty="0">
                <a:solidFill>
                  <a:srgbClr val="FF0000"/>
                </a:solidFill>
                <a:latin typeface="Arial Rounded MT Bold" panose="020F0704030504030204" pitchFamily="34" charset="0"/>
              </a:rPr>
              <a:t>$30,000 </a:t>
            </a:r>
            <a:r>
              <a:rPr kumimoji="1" lang="ja-JP" altLang="en-US" dirty="0"/>
              <a:t>を達成すること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CDAD18E-0559-43FF-9526-3F03C1C774EA}"/>
              </a:ext>
            </a:extLst>
          </p:cNvPr>
          <p:cNvSpPr txBox="1"/>
          <p:nvPr/>
        </p:nvSpPr>
        <p:spPr>
          <a:xfrm>
            <a:off x="611559" y="6139189"/>
            <a:ext cx="7920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ja-JP" altLang="en-US" dirty="0"/>
              <a:t>申請先は</a:t>
            </a:r>
            <a:r>
              <a:rPr kumimoji="1" lang="en-US" altLang="ja-JP" b="1" dirty="0">
                <a:latin typeface="+mn-ea"/>
              </a:rPr>
              <a:t>LCIF</a:t>
            </a:r>
            <a:r>
              <a:rPr kumimoji="1" lang="ja-JP" altLang="en-US" dirty="0"/>
              <a:t>日本事務所 ⇒ 特別委員（鈴木）⇒ </a:t>
            </a:r>
            <a:r>
              <a:rPr kumimoji="1" lang="en-US" altLang="ja-JP" dirty="0"/>
              <a:t>OSEAL </a:t>
            </a:r>
            <a:r>
              <a:rPr kumimoji="1" lang="ja-JP" altLang="en-US" dirty="0"/>
              <a:t>⇒ 開発課（クリス）</a:t>
            </a:r>
          </a:p>
        </p:txBody>
      </p:sp>
    </p:spTree>
    <p:extLst>
      <p:ext uri="{BB962C8B-B14F-4D97-AF65-F5344CB8AC3E}">
        <p14:creationId xmlns:p14="http://schemas.microsoft.com/office/powerpoint/2010/main" val="172357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/>
          <p:cNvSpPr txBox="1"/>
          <p:nvPr/>
        </p:nvSpPr>
        <p:spPr>
          <a:xfrm>
            <a:off x="12124" y="0"/>
            <a:ext cx="8100000" cy="72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360000" rtlCol="0" anchor="ctr" anchorCtr="0">
            <a:noAutofit/>
          </a:bodyPr>
          <a:lstStyle/>
          <a:p>
            <a:r>
              <a:rPr lang="en-US" altLang="ja-JP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Ⅱ-</a:t>
            </a:r>
            <a:r>
              <a:rPr lang="ja-JP" alt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④　表　彰　　　（現行：日本のアワード）</a:t>
            </a:r>
          </a:p>
        </p:txBody>
      </p:sp>
      <p:pic>
        <p:nvPicPr>
          <p:cNvPr id="10" name="図 9">
            <a:hlinkClick r:id="rId3" action="ppaction://hlinksldjump"/>
            <a:extLst>
              <a:ext uri="{FF2B5EF4-FFF2-40B4-BE49-F238E27FC236}">
                <a16:creationId xmlns:a16="http://schemas.microsoft.com/office/drawing/2014/main" id="{EC9C4540-7811-4EB3-9086-A03C9A5D04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180000"/>
            <a:ext cx="801361" cy="540000"/>
          </a:xfrm>
          <a:prstGeom prst="rect">
            <a:avLst/>
          </a:prstGeom>
        </p:spPr>
      </p:pic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132207"/>
              </p:ext>
            </p:extLst>
          </p:nvPr>
        </p:nvGraphicFramePr>
        <p:xfrm>
          <a:off x="251520" y="836712"/>
          <a:ext cx="8568952" cy="49399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2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4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2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173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400" b="1" u="none" strike="noStrike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【</a:t>
                      </a:r>
                      <a:r>
                        <a:rPr lang="ja-JP" alt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対象者</a:t>
                      </a:r>
                      <a:r>
                        <a:rPr lang="en-US" altLang="ja-JP" sz="1400" b="1" u="none" strike="noStrike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】</a:t>
                      </a:r>
                      <a:endParaRPr lang="ja-JP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2566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400" b="1" u="none" strike="noStrike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【</a:t>
                      </a:r>
                      <a:r>
                        <a:rPr lang="ja-JP" alt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条件</a:t>
                      </a:r>
                      <a:r>
                        <a:rPr lang="en-US" altLang="ja-JP" sz="1400" b="1" u="none" strike="noStrike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】</a:t>
                      </a:r>
                      <a:endParaRPr lang="ja-JP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400" b="1" u="none" strike="noStrike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【</a:t>
                      </a:r>
                      <a:r>
                        <a:rPr lang="ja-JP" alt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貰えるアワード</a:t>
                      </a:r>
                      <a:r>
                        <a:rPr lang="en-US" altLang="ja-JP" sz="1400" b="1" u="none" strike="noStrike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】</a:t>
                      </a:r>
                      <a:endParaRPr lang="ja-JP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2079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798">
                <a:tc rowSpan="4">
                  <a:txBody>
                    <a:bodyPr/>
                    <a:lstStyle/>
                    <a:p>
                      <a:pPr algn="ctr" fontAlgn="b"/>
                      <a:r>
                        <a:rPr lang="ja-JP" altLang="en-US" sz="1800" b="1" u="none" strike="noStrike" dirty="0">
                          <a:effectLst/>
                          <a:latin typeface="+mj-ea"/>
                          <a:ea typeface="+mj-ea"/>
                        </a:rPr>
                        <a:t>個　　　人</a:t>
                      </a:r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 初回</a:t>
                      </a:r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寄付</a:t>
                      </a:r>
                      <a:r>
                        <a:rPr lang="zh-CN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（</a:t>
                      </a:r>
                      <a:r>
                        <a:rPr lang="en-US" altLang="zh-CN" sz="1050" b="1" u="none" strike="noStrike" dirty="0">
                          <a:effectLst/>
                          <a:latin typeface="+mj-ea"/>
                          <a:ea typeface="+mj-ea"/>
                        </a:rPr>
                        <a:t>=MJF</a:t>
                      </a:r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寄付</a:t>
                      </a:r>
                      <a:r>
                        <a:rPr lang="zh-CN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）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  楯　と　ピン</a:t>
                      </a:r>
                      <a:endParaRPr lang="ja-JP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25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  初回寄付以降（</a:t>
                      </a:r>
                      <a:r>
                        <a:rPr lang="en-US" altLang="ja-JP" sz="1050" b="1" u="none" strike="noStrike" dirty="0">
                          <a:effectLst/>
                          <a:latin typeface="+mj-ea"/>
                          <a:ea typeface="+mj-ea"/>
                        </a:rPr>
                        <a:t>=PMJF</a:t>
                      </a:r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寄付）　</a:t>
                      </a:r>
                      <a:r>
                        <a:rPr lang="en-US" altLang="ja-JP" sz="1050" b="1" u="none" strike="noStrike" dirty="0">
                          <a:effectLst/>
                          <a:latin typeface="+mj-ea"/>
                          <a:ea typeface="+mj-ea"/>
                        </a:rPr>
                        <a:t>US$1,000</a:t>
                      </a:r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ごと</a:t>
                      </a:r>
                      <a:endParaRPr lang="ja-JP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  各レベルに応じた</a:t>
                      </a:r>
                      <a:r>
                        <a:rPr lang="en-US" altLang="ja-JP" sz="1050" b="1" u="none" strike="noStrike" dirty="0">
                          <a:effectLst/>
                          <a:latin typeface="+mj-ea"/>
                          <a:ea typeface="+mj-ea"/>
                        </a:rPr>
                        <a:t>PMJF</a:t>
                      </a:r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ピン</a:t>
                      </a:r>
                      <a:endParaRPr lang="ja-JP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89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  同年度内に　</a:t>
                      </a:r>
                      <a:r>
                        <a:rPr lang="en-US" altLang="ja-JP" sz="1050" b="1" u="none" strike="noStrike" dirty="0">
                          <a:effectLst/>
                          <a:latin typeface="+mj-ea"/>
                          <a:ea typeface="+mj-ea"/>
                        </a:rPr>
                        <a:t>3</a:t>
                      </a:r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口　（</a:t>
                      </a:r>
                      <a:r>
                        <a:rPr lang="en-US" altLang="ja-JP" sz="1050" b="1" u="none" strike="noStrike" dirty="0">
                          <a:effectLst/>
                          <a:latin typeface="+mj-ea"/>
                          <a:ea typeface="+mj-ea"/>
                        </a:rPr>
                        <a:t>US$3,000</a:t>
                      </a:r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）以上　</a:t>
                      </a:r>
                      <a:endParaRPr lang="ja-JP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050" b="1" u="none" strike="noStrike" dirty="0">
                          <a:effectLst/>
                          <a:latin typeface="+mj-ea"/>
                          <a:ea typeface="+mj-ea"/>
                        </a:rPr>
                        <a:t>  LCIF</a:t>
                      </a:r>
                      <a:r>
                        <a:rPr lang="zh-TW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理事長感謝状</a:t>
                      </a:r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　</a:t>
                      </a:r>
                      <a:endParaRPr lang="ja-JP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44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  同年度内に　</a:t>
                      </a:r>
                      <a:r>
                        <a:rPr lang="en-US" altLang="ja-JP" sz="1050" b="1" u="none" strike="noStrike" dirty="0">
                          <a:effectLst/>
                          <a:latin typeface="+mj-ea"/>
                          <a:ea typeface="+mj-ea"/>
                        </a:rPr>
                        <a:t>5</a:t>
                      </a:r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口　（</a:t>
                      </a:r>
                      <a:r>
                        <a:rPr lang="en-US" altLang="ja-JP" sz="1050" b="1" u="none" strike="noStrike" dirty="0">
                          <a:effectLst/>
                          <a:latin typeface="+mj-ea"/>
                          <a:ea typeface="+mj-ea"/>
                        </a:rPr>
                        <a:t>US$5,000</a:t>
                      </a:r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）以上</a:t>
                      </a:r>
                      <a:endParaRPr lang="ja-JP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050" b="1" u="none" strike="noStrike" dirty="0">
                          <a:effectLst/>
                          <a:latin typeface="+mj-ea"/>
                          <a:ea typeface="+mj-ea"/>
                        </a:rPr>
                        <a:t>  LCIF</a:t>
                      </a:r>
                      <a:r>
                        <a:rPr lang="zh-TW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理事長感謝状＋国際会長感謝状</a:t>
                      </a:r>
                      <a:endParaRPr lang="zh-TW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56315"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800" b="1" u="none" strike="noStrike" dirty="0">
                          <a:effectLst/>
                          <a:latin typeface="+mj-ea"/>
                          <a:ea typeface="+mj-ea"/>
                        </a:rPr>
                        <a:t>クラブ会長</a:t>
                      </a:r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2566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 ①年間 </a:t>
                      </a:r>
                      <a:r>
                        <a:rPr lang="en-US" altLang="ja-JP" sz="1050" b="1" u="none" strike="noStrike" dirty="0">
                          <a:effectLst/>
                          <a:latin typeface="+mj-ea"/>
                          <a:ea typeface="+mj-ea"/>
                        </a:rPr>
                        <a:t>20</a:t>
                      </a:r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名以上のメンバー</a:t>
                      </a:r>
                      <a:r>
                        <a:rPr lang="en-US" altLang="ja-JP" sz="1050" b="1" u="none" strike="noStrike" dirty="0">
                          <a:solidFill>
                            <a:srgbClr val="00B050"/>
                          </a:solidFill>
                          <a:effectLst/>
                          <a:latin typeface="+mj-ea"/>
                          <a:ea typeface="+mj-ea"/>
                        </a:rPr>
                        <a:t>※</a:t>
                      </a:r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が</a:t>
                      </a:r>
                      <a:r>
                        <a:rPr lang="en-US" altLang="ja-JP" sz="1050" b="1" u="none" strike="noStrike" dirty="0"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人</a:t>
                      </a:r>
                      <a:r>
                        <a:rPr lang="en-US" altLang="ja-JP" sz="1050" b="1" u="none" strike="noStrike" dirty="0"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口（</a:t>
                      </a:r>
                      <a:r>
                        <a:rPr lang="en-US" altLang="ja-JP" sz="1050" b="1" u="none" strike="noStrike" dirty="0">
                          <a:effectLst/>
                          <a:latin typeface="+mj-ea"/>
                          <a:ea typeface="+mj-ea"/>
                        </a:rPr>
                        <a:t>$1,000</a:t>
                      </a:r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）以上のＭＪＦ</a:t>
                      </a:r>
                      <a:endParaRPr lang="en-US" altLang="ja-JP" sz="1050" b="1" u="none" strike="noStrike" dirty="0">
                        <a:effectLst/>
                        <a:latin typeface="+mj-ea"/>
                        <a:ea typeface="+mj-ea"/>
                      </a:endParaRPr>
                    </a:p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     寄付をしたクラブ</a:t>
                      </a:r>
                      <a:r>
                        <a:rPr lang="en-US" altLang="ja-JP" sz="1050" b="1" u="none" strike="noStrike" dirty="0"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寄付者数に焦点を当てる）</a:t>
                      </a:r>
                      <a:b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</a:br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ja-JP" altLang="en-US" sz="1050" b="1" u="none" strike="noStrike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②</a:t>
                      </a:r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年間 </a:t>
                      </a:r>
                      <a:r>
                        <a:rPr lang="en-US" altLang="ja-JP" sz="1050" b="1" u="none" strike="noStrike" dirty="0">
                          <a:effectLst/>
                          <a:latin typeface="+mj-ea"/>
                          <a:ea typeface="+mj-ea"/>
                        </a:rPr>
                        <a:t>30</a:t>
                      </a:r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％以上のメンバー</a:t>
                      </a:r>
                      <a:r>
                        <a:rPr lang="en-US" altLang="ja-JP" sz="1050" b="1" u="none" strike="noStrike" dirty="0">
                          <a:solidFill>
                            <a:srgbClr val="00B050"/>
                          </a:solidFill>
                          <a:effectLst/>
                          <a:latin typeface="+mj-ea"/>
                          <a:ea typeface="+mj-ea"/>
                        </a:rPr>
                        <a:t>※</a:t>
                      </a:r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が</a:t>
                      </a:r>
                      <a:r>
                        <a:rPr lang="en-US" altLang="ja-JP" sz="1050" b="1" u="none" strike="noStrike" dirty="0"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人</a:t>
                      </a:r>
                      <a:r>
                        <a:rPr lang="en-US" altLang="ja-JP" sz="1050" b="1" u="none" strike="noStrike" dirty="0"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口（</a:t>
                      </a:r>
                      <a:r>
                        <a:rPr lang="en-US" altLang="ja-JP" sz="1050" b="1" u="none" strike="noStrike" dirty="0">
                          <a:effectLst/>
                          <a:latin typeface="+mj-ea"/>
                          <a:ea typeface="+mj-ea"/>
                        </a:rPr>
                        <a:t>$1,000</a:t>
                      </a:r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）以上のＭＪＦ</a:t>
                      </a:r>
                      <a:endParaRPr lang="en-US" altLang="ja-JP" sz="1050" b="1" u="none" strike="noStrike" dirty="0">
                        <a:effectLst/>
                        <a:latin typeface="+mj-ea"/>
                        <a:ea typeface="+mj-ea"/>
                      </a:endParaRPr>
                    </a:p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en-US" altLang="ja-JP" sz="1050" b="1" u="none" strike="noStrike" dirty="0">
                          <a:effectLst/>
                          <a:latin typeface="+mj-ea"/>
                          <a:ea typeface="+mj-ea"/>
                        </a:rPr>
                        <a:t>  </a:t>
                      </a:r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 寄付をしたクラブ（献金者数に焦点を当てる）</a:t>
                      </a:r>
                      <a:b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</a:br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ja-JP" altLang="en-US" sz="1050" b="1" u="none" strike="noStrike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③</a:t>
                      </a:r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年間 </a:t>
                      </a:r>
                      <a:r>
                        <a:rPr lang="en-US" altLang="ja-JP" sz="1050" b="1" u="none" strike="noStrike" dirty="0"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人</a:t>
                      </a:r>
                      <a:r>
                        <a:rPr lang="en-US" altLang="ja-JP" sz="1050" b="1" u="none" strike="noStrike" dirty="0"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口（</a:t>
                      </a:r>
                      <a:r>
                        <a:rPr lang="en-US" altLang="ja-JP" sz="1050" b="1" u="none" strike="noStrike" dirty="0">
                          <a:effectLst/>
                          <a:latin typeface="+mj-ea"/>
                          <a:ea typeface="+mj-ea"/>
                        </a:rPr>
                        <a:t>$1,000</a:t>
                      </a:r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）</a:t>
                      </a:r>
                      <a:r>
                        <a:rPr lang="en-US" altLang="ja-JP" sz="1050" b="1" u="none" strike="noStrike" dirty="0">
                          <a:effectLst/>
                          <a:latin typeface="+mj-ea"/>
                          <a:ea typeface="+mj-ea"/>
                        </a:rPr>
                        <a:t>×</a:t>
                      </a:r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メンバー数</a:t>
                      </a:r>
                      <a:r>
                        <a:rPr lang="en-US" altLang="ja-JP" sz="1050" b="1" u="none" strike="noStrike" dirty="0">
                          <a:solidFill>
                            <a:srgbClr val="00B050"/>
                          </a:solidFill>
                          <a:effectLst/>
                          <a:latin typeface="+mj-ea"/>
                          <a:ea typeface="+mj-ea"/>
                        </a:rPr>
                        <a:t>※</a:t>
                      </a:r>
                      <a:r>
                        <a:rPr lang="en-US" altLang="ja-JP" sz="1050" b="1" u="none" strike="noStrike" dirty="0">
                          <a:effectLst/>
                          <a:latin typeface="+mj-ea"/>
                          <a:ea typeface="+mj-ea"/>
                        </a:rPr>
                        <a:t>× 35</a:t>
                      </a:r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％以上のＭＪＦ</a:t>
                      </a:r>
                      <a:endParaRPr lang="en-US" altLang="ja-JP" sz="1050" b="1" u="none" strike="noStrike" dirty="0">
                        <a:effectLst/>
                        <a:latin typeface="+mj-ea"/>
                        <a:ea typeface="+mj-ea"/>
                      </a:endParaRPr>
                    </a:p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　寄付をしたクラブ（献金額に焦点を当てる）</a:t>
                      </a:r>
                      <a:endParaRPr lang="ja-JP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　額入り</a:t>
                      </a:r>
                      <a:r>
                        <a:rPr lang="en-US" altLang="ja-JP" sz="1050" b="1" u="none" strike="noStrike" dirty="0">
                          <a:effectLst/>
                          <a:latin typeface="+mj-ea"/>
                          <a:ea typeface="+mj-ea"/>
                        </a:rPr>
                        <a:t>LCIF</a:t>
                      </a:r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理事長感謝状</a:t>
                      </a:r>
                      <a:endParaRPr lang="en-US" altLang="ja-JP" sz="1050" b="1" u="none" strike="noStrike" dirty="0">
                        <a:effectLst/>
                        <a:latin typeface="+mj-ea"/>
                        <a:ea typeface="+mj-ea"/>
                      </a:endParaRPr>
                    </a:p>
                    <a:p>
                      <a:pPr algn="l" fontAlgn="t"/>
                      <a:endParaRPr lang="en-US" altLang="ja-JP" sz="105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algn="l" fontAlgn="t"/>
                      <a:r>
                        <a:rPr lang="ja-JP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　</a:t>
                      </a:r>
                      <a:r>
                        <a:rPr lang="ja-JP" altLang="en-US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重複表彰はありません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19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1" u="none" strike="noStrike" dirty="0">
                          <a:effectLst/>
                          <a:latin typeface="+mj-ea"/>
                          <a:ea typeface="+mj-ea"/>
                        </a:rPr>
                        <a:t>地区ガバナー＆地区コーディネーター</a:t>
                      </a:r>
                      <a:endParaRPr lang="en-US" altLang="ja-JP" sz="900" b="1" u="none" strike="noStrike" dirty="0">
                        <a:effectLst/>
                        <a:latin typeface="+mj-ea"/>
                        <a:ea typeface="+mj-ea"/>
                      </a:endParaRP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br>
                        <a:rPr lang="ja-JP" altLang="en-US" sz="900" b="1" u="none" strike="noStrike" dirty="0">
                          <a:effectLst/>
                          <a:latin typeface="+mj-ea"/>
                          <a:ea typeface="+mj-ea"/>
                        </a:rPr>
                      </a:br>
                      <a:r>
                        <a:rPr lang="en-US" altLang="ja-JP" sz="900" b="1" u="none" strike="noStrike" dirty="0">
                          <a:effectLst/>
                          <a:latin typeface="+mj-ea"/>
                          <a:ea typeface="+mj-ea"/>
                        </a:rPr>
                        <a:t>※</a:t>
                      </a:r>
                      <a:r>
                        <a:rPr lang="ja-JP" altLang="en-US" sz="900" b="1" u="none" strike="noStrike" dirty="0">
                          <a:effectLst/>
                          <a:latin typeface="+mj-ea"/>
                          <a:ea typeface="+mj-ea"/>
                        </a:rPr>
                        <a:t>地区ガバナーと地区コーディネー タ</a:t>
                      </a:r>
                      <a:endParaRPr lang="en-US" altLang="ja-JP" sz="900" b="1" u="none" strike="noStrike" dirty="0">
                        <a:effectLst/>
                        <a:latin typeface="+mj-ea"/>
                        <a:ea typeface="+mj-ea"/>
                      </a:endParaRP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ja-JP" altLang="en-US" sz="900" b="1" u="none" strike="noStrike" dirty="0">
                          <a:effectLst/>
                          <a:latin typeface="+mj-ea"/>
                          <a:ea typeface="+mj-ea"/>
                        </a:rPr>
                        <a:t>が兼務の場合は地区</a:t>
                      </a:r>
                      <a:r>
                        <a:rPr lang="en-US" altLang="ja-JP" sz="900" b="1" u="none" strike="noStrike" dirty="0">
                          <a:effectLst/>
                          <a:latin typeface="+mj-ea"/>
                          <a:ea typeface="+mj-ea"/>
                        </a:rPr>
                        <a:t>LCIF</a:t>
                      </a:r>
                      <a:r>
                        <a:rPr lang="ja-JP" altLang="en-US" sz="900" b="1" u="none" strike="noStrike" dirty="0">
                          <a:effectLst/>
                          <a:latin typeface="+mj-ea"/>
                          <a:ea typeface="+mj-ea"/>
                        </a:rPr>
                        <a:t>委員長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  寄付額  </a:t>
                      </a:r>
                      <a:r>
                        <a:rPr kumimoji="1"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Shruti" panose="020B0502040204020203" pitchFamily="34" charset="0"/>
                          <a:ea typeface="+mj-ea"/>
                          <a:cs typeface="Shruti" panose="020B0502040204020203" pitchFamily="34" charset="0"/>
                        </a:rPr>
                        <a:t>US$30,000</a:t>
                      </a:r>
                      <a:r>
                        <a:rPr kumimoji="1"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未満</a:t>
                      </a:r>
                      <a:endParaRPr lang="ja-JP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　なし</a:t>
                      </a:r>
                      <a:endParaRPr lang="ja-JP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19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　寄付</a:t>
                      </a:r>
                      <a:r>
                        <a:rPr kumimoji="1" lang="ja-JP" alt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額 </a:t>
                      </a:r>
                      <a:r>
                        <a:rPr kumimoji="1" lang="en-US" altLang="zh-CN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Shruti" panose="020B0502040204020203" pitchFamily="34" charset="0"/>
                          <a:ea typeface="+mj-ea"/>
                          <a:cs typeface="Shruti" panose="020B0502040204020203" pitchFamily="34" charset="0"/>
                        </a:rPr>
                        <a:t>US$1</a:t>
                      </a:r>
                      <a:r>
                        <a:rPr kumimoji="1" lang="en-US" altLang="ja-JP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Shruti" panose="020B0502040204020203" pitchFamily="34" charset="0"/>
                          <a:ea typeface="+mj-ea"/>
                          <a:cs typeface="Shruti" panose="020B0502040204020203" pitchFamily="34" charset="0"/>
                        </a:rPr>
                        <a:t>30,000</a:t>
                      </a:r>
                      <a:r>
                        <a:rPr kumimoji="1" lang="en-US" altLang="ja-JP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達成し、かつ前年度を</a:t>
                      </a:r>
                      <a:r>
                        <a:rPr lang="en-US" altLang="ja-JP" sz="1050" b="1" u="none" strike="noStrike" dirty="0">
                          <a:effectLst/>
                          <a:latin typeface="+mj-ea"/>
                          <a:ea typeface="+mj-ea"/>
                        </a:rPr>
                        <a:t>10%</a:t>
                      </a:r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上回る</a:t>
                      </a:r>
                      <a:endParaRPr lang="ja-JP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　</a:t>
                      </a:r>
                      <a:r>
                        <a:rPr lang="en-US" altLang="ja-JP" sz="1050" b="1" u="none" strike="noStrike" dirty="0">
                          <a:effectLst/>
                          <a:latin typeface="+mj-ea"/>
                          <a:ea typeface="+mj-ea"/>
                        </a:rPr>
                        <a:t>LCIF</a:t>
                      </a:r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理事長メダル</a:t>
                      </a:r>
                      <a:r>
                        <a:rPr lang="en-US" altLang="ja-JP" sz="1050" b="1" u="none" strike="noStrike" dirty="0">
                          <a:effectLst/>
                          <a:latin typeface="+mj-ea"/>
                          <a:ea typeface="+mj-ea"/>
                        </a:rPr>
                        <a:t>【</a:t>
                      </a:r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ブロンズ</a:t>
                      </a:r>
                      <a:r>
                        <a:rPr lang="en-US" altLang="ja-JP" sz="1050" b="1" u="none" strike="noStrike" dirty="0">
                          <a:effectLst/>
                          <a:latin typeface="+mj-ea"/>
                          <a:ea typeface="+mj-ea"/>
                        </a:rPr>
                        <a:t>】</a:t>
                      </a:r>
                      <a:endParaRPr lang="ja-JP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619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寄付</a:t>
                      </a:r>
                      <a:r>
                        <a:rPr lang="zh-CN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額 </a:t>
                      </a:r>
                      <a:r>
                        <a:rPr kumimoji="1" lang="en-US" altLang="zh-CN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Shruti" panose="020B0502040204020203" pitchFamily="34" charset="0"/>
                          <a:ea typeface="+mj-ea"/>
                          <a:cs typeface="Shruti" panose="020B0502040204020203" pitchFamily="34" charset="0"/>
                        </a:rPr>
                        <a:t>US$100,000</a:t>
                      </a:r>
                      <a:r>
                        <a:rPr kumimoji="1" lang="zh-CN" alt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Shruti" panose="020B0502040204020203" pitchFamily="34" charset="0"/>
                          <a:ea typeface="+mj-ea"/>
                          <a:cs typeface="Shruti" panose="020B0502040204020203" pitchFamily="34" charset="0"/>
                        </a:rPr>
                        <a:t>～</a:t>
                      </a:r>
                      <a:r>
                        <a:rPr kumimoji="1" lang="en-US" altLang="zh-CN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Shruti" panose="020B0502040204020203" pitchFamily="34" charset="0"/>
                          <a:ea typeface="+mj-ea"/>
                          <a:cs typeface="Shruti" panose="020B0502040204020203" pitchFamily="34" charset="0"/>
                        </a:rPr>
                        <a:t>US$249,999 </a:t>
                      </a:r>
                      <a:r>
                        <a:rPr lang="zh-CN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献金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　</a:t>
                      </a:r>
                      <a:r>
                        <a:rPr lang="en-US" altLang="ja-JP" sz="1050" b="1" u="none" strike="noStrike" dirty="0">
                          <a:effectLst/>
                          <a:latin typeface="+mj-ea"/>
                          <a:ea typeface="+mj-ea"/>
                        </a:rPr>
                        <a:t>LCIF</a:t>
                      </a:r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理事長メダル</a:t>
                      </a:r>
                      <a:r>
                        <a:rPr lang="en-US" altLang="ja-JP" sz="1050" b="1" u="none" strike="noStrike" dirty="0">
                          <a:effectLst/>
                          <a:latin typeface="+mj-ea"/>
                          <a:ea typeface="+mj-ea"/>
                        </a:rPr>
                        <a:t>【</a:t>
                      </a:r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シルバー</a:t>
                      </a:r>
                      <a:r>
                        <a:rPr lang="en-US" altLang="ja-JP" sz="1050" b="1" u="none" strike="noStrike" dirty="0">
                          <a:effectLst/>
                          <a:latin typeface="+mj-ea"/>
                          <a:ea typeface="+mj-ea"/>
                        </a:rPr>
                        <a:t>】</a:t>
                      </a:r>
                      <a:endParaRPr lang="ja-JP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19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寄付</a:t>
                      </a:r>
                      <a:r>
                        <a:rPr lang="zh-CN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額 </a:t>
                      </a:r>
                      <a:r>
                        <a:rPr kumimoji="1" lang="en-US" altLang="zh-CN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Shruti" panose="020B0502040204020203" pitchFamily="34" charset="0"/>
                          <a:ea typeface="+mj-ea"/>
                          <a:cs typeface="Shruti" panose="020B0502040204020203" pitchFamily="34" charset="0"/>
                        </a:rPr>
                        <a:t>US$250,000</a:t>
                      </a:r>
                      <a:r>
                        <a:rPr kumimoji="1" lang="zh-CN" alt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Shruti" panose="020B0502040204020203" pitchFamily="34" charset="0"/>
                          <a:ea typeface="+mj-ea"/>
                          <a:cs typeface="Shruti" panose="020B0502040204020203" pitchFamily="34" charset="0"/>
                        </a:rPr>
                        <a:t>～</a:t>
                      </a:r>
                      <a:r>
                        <a:rPr kumimoji="1" lang="en-US" altLang="zh-CN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Shruti" panose="020B0502040204020203" pitchFamily="34" charset="0"/>
                          <a:ea typeface="+mj-ea"/>
                          <a:cs typeface="Shruti" panose="020B0502040204020203" pitchFamily="34" charset="0"/>
                        </a:rPr>
                        <a:t>US$499,999 </a:t>
                      </a:r>
                      <a:r>
                        <a:rPr lang="zh-CN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献金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　</a:t>
                      </a:r>
                      <a:r>
                        <a:rPr lang="en-US" altLang="ja-JP" sz="1050" b="1" u="none" strike="noStrike" dirty="0">
                          <a:effectLst/>
                          <a:latin typeface="+mj-ea"/>
                          <a:ea typeface="+mj-ea"/>
                        </a:rPr>
                        <a:t>LCIF</a:t>
                      </a:r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理事長メダル</a:t>
                      </a:r>
                      <a:r>
                        <a:rPr lang="en-US" altLang="ja-JP" sz="1050" b="1" u="none" strike="noStrike" dirty="0">
                          <a:effectLst/>
                          <a:latin typeface="+mj-ea"/>
                          <a:ea typeface="+mj-ea"/>
                        </a:rPr>
                        <a:t>【</a:t>
                      </a:r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ゴールド</a:t>
                      </a:r>
                      <a:r>
                        <a:rPr lang="en-US" altLang="ja-JP" sz="1050" b="1" u="none" strike="noStrike" dirty="0">
                          <a:effectLst/>
                          <a:latin typeface="+mj-ea"/>
                          <a:ea typeface="+mj-ea"/>
                        </a:rPr>
                        <a:t>】</a:t>
                      </a:r>
                      <a:endParaRPr lang="ja-JP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619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寄付</a:t>
                      </a:r>
                      <a:r>
                        <a:rPr lang="zh-CN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額 </a:t>
                      </a:r>
                      <a:r>
                        <a:rPr kumimoji="1" lang="en-US" altLang="zh-CN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Shruti" panose="020B0502040204020203" pitchFamily="34" charset="0"/>
                          <a:ea typeface="+mj-ea"/>
                          <a:cs typeface="Shruti" panose="020B0502040204020203" pitchFamily="34" charset="0"/>
                        </a:rPr>
                        <a:t>US$500,000</a:t>
                      </a:r>
                      <a:r>
                        <a:rPr kumimoji="1" lang="zh-CN" alt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Shruti" panose="020B0502040204020203" pitchFamily="34" charset="0"/>
                          <a:ea typeface="+mj-ea"/>
                          <a:cs typeface="Shruti" panose="020B0502040204020203" pitchFamily="34" charset="0"/>
                        </a:rPr>
                        <a:t>～</a:t>
                      </a:r>
                      <a:r>
                        <a:rPr kumimoji="1" lang="en-US" altLang="zh-CN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Shruti" panose="020B0502040204020203" pitchFamily="34" charset="0"/>
                          <a:ea typeface="+mj-ea"/>
                          <a:cs typeface="Shruti" panose="020B0502040204020203" pitchFamily="34" charset="0"/>
                        </a:rPr>
                        <a:t>US$999,999 </a:t>
                      </a:r>
                      <a:r>
                        <a:rPr lang="zh-CN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献金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　</a:t>
                      </a:r>
                      <a:r>
                        <a:rPr lang="en-US" altLang="ja-JP" sz="1050" b="1" u="none" strike="noStrike" dirty="0">
                          <a:effectLst/>
                          <a:latin typeface="+mj-ea"/>
                          <a:ea typeface="+mj-ea"/>
                        </a:rPr>
                        <a:t>LCIF</a:t>
                      </a:r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理事長メダル</a:t>
                      </a:r>
                      <a:r>
                        <a:rPr lang="en-US" altLang="ja-JP" sz="1050" b="1" u="none" strike="noStrike" dirty="0">
                          <a:effectLst/>
                          <a:latin typeface="+mj-ea"/>
                          <a:ea typeface="+mj-ea"/>
                        </a:rPr>
                        <a:t>【</a:t>
                      </a:r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プラチナ</a:t>
                      </a:r>
                      <a:r>
                        <a:rPr lang="en-US" altLang="ja-JP" sz="1050" b="1" u="none" strike="noStrike" dirty="0">
                          <a:effectLst/>
                          <a:latin typeface="+mj-ea"/>
                          <a:ea typeface="+mj-ea"/>
                        </a:rPr>
                        <a:t>】</a:t>
                      </a:r>
                      <a:endParaRPr lang="ja-JP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888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寄付</a:t>
                      </a:r>
                      <a:r>
                        <a:rPr lang="zh-CN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額 </a:t>
                      </a:r>
                      <a:r>
                        <a:rPr kumimoji="1" lang="en-US" altLang="zh-CN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Shruti" panose="020B0502040204020203" pitchFamily="34" charset="0"/>
                          <a:ea typeface="+mj-ea"/>
                          <a:cs typeface="Shruti" panose="020B0502040204020203" pitchFamily="34" charset="0"/>
                        </a:rPr>
                        <a:t>US$1000,000 </a:t>
                      </a:r>
                      <a:r>
                        <a:rPr lang="zh-CN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以上献金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　</a:t>
                      </a:r>
                      <a:r>
                        <a:rPr lang="en-US" altLang="ja-JP" sz="1050" b="1" u="none" strike="noStrike" dirty="0">
                          <a:effectLst/>
                          <a:latin typeface="+mj-ea"/>
                          <a:ea typeface="+mj-ea"/>
                        </a:rPr>
                        <a:t>LCIF</a:t>
                      </a:r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理事長メダル</a:t>
                      </a:r>
                      <a:r>
                        <a:rPr lang="en-US" altLang="ja-JP" sz="1050" b="1" u="none" strike="noStrike" dirty="0">
                          <a:effectLst/>
                          <a:latin typeface="+mj-ea"/>
                          <a:ea typeface="+mj-ea"/>
                        </a:rPr>
                        <a:t>【</a:t>
                      </a:r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ダイヤモンド</a:t>
                      </a:r>
                      <a:r>
                        <a:rPr lang="en-US" altLang="ja-JP" sz="1050" b="1" u="none" strike="noStrike" dirty="0">
                          <a:effectLst/>
                          <a:latin typeface="+mj-ea"/>
                          <a:ea typeface="+mj-ea"/>
                        </a:rPr>
                        <a:t>】</a:t>
                      </a:r>
                      <a:endParaRPr lang="ja-JP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1068"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000" b="1" u="none" strike="noStrike" dirty="0">
                          <a:effectLst/>
                          <a:latin typeface="+mj-ea"/>
                          <a:ea typeface="+mj-ea"/>
                        </a:rPr>
                        <a:t>議長＆</a:t>
                      </a:r>
                      <a:br>
                        <a:rPr lang="ja-JP" altLang="en-US" sz="1000" b="1" u="none" strike="noStrike" dirty="0">
                          <a:effectLst/>
                          <a:latin typeface="+mj-ea"/>
                          <a:ea typeface="+mj-ea"/>
                        </a:rPr>
                      </a:br>
                      <a:r>
                        <a:rPr lang="ja-JP" altLang="en-US" sz="1000" b="1" u="none" strike="noStrike" dirty="0">
                          <a:effectLst/>
                          <a:latin typeface="+mj-ea"/>
                          <a:ea typeface="+mj-ea"/>
                        </a:rPr>
                        <a:t>複合地区コーディネーター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 複合地区内の</a:t>
                      </a:r>
                      <a:r>
                        <a:rPr lang="en-US" altLang="ja-JP" sz="1050" b="1" u="none" strike="noStrike" dirty="0">
                          <a:effectLst/>
                          <a:latin typeface="+mj-ea"/>
                          <a:ea typeface="+mj-ea"/>
                        </a:rPr>
                        <a:t>50</a:t>
                      </a:r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％以上の地区が目標を達成</a:t>
                      </a:r>
                      <a:endParaRPr lang="ja-JP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　複合地区内の</a:t>
                      </a:r>
                      <a:r>
                        <a:rPr lang="en-US" altLang="ja-JP" sz="1050" b="1" u="none" strike="noStrike" dirty="0">
                          <a:effectLst/>
                          <a:latin typeface="+mj-ea"/>
                          <a:ea typeface="+mj-ea"/>
                        </a:rPr>
                        <a:t>50</a:t>
                      </a:r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％以上の地区が目標を</a:t>
                      </a:r>
                      <a:endParaRPr lang="en-US" altLang="ja-JP" sz="1050" b="1" u="none" strike="noStrike" dirty="0">
                        <a:effectLst/>
                        <a:latin typeface="+mj-ea"/>
                        <a:ea typeface="+mj-ea"/>
                      </a:endParaRPr>
                    </a:p>
                    <a:p>
                      <a:pPr algn="l" fontAlgn="t"/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　達成したレベルの</a:t>
                      </a:r>
                      <a:r>
                        <a:rPr lang="en-US" altLang="ja-JP" sz="1050" b="1" u="none" strike="noStrike" dirty="0">
                          <a:effectLst/>
                          <a:latin typeface="+mj-ea"/>
                          <a:ea typeface="+mj-ea"/>
                        </a:rPr>
                        <a:t>LCIF</a:t>
                      </a:r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理事長メダル</a:t>
                      </a:r>
                      <a:endParaRPr lang="ja-JP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2251"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altLang="ja-JP" sz="1050" b="1" u="none" strike="noStrike" dirty="0">
                          <a:solidFill>
                            <a:srgbClr val="00B050"/>
                          </a:solidFill>
                          <a:effectLst/>
                          <a:latin typeface="+mj-ea"/>
                          <a:ea typeface="+mj-ea"/>
                        </a:rPr>
                        <a:t>※</a:t>
                      </a:r>
                      <a:r>
                        <a:rPr lang="en-US" altLang="ja-JP" sz="1050" b="1" u="none" strike="noStrike" dirty="0"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この場合のメンバーとは、一人目の家族会員</a:t>
                      </a:r>
                      <a:r>
                        <a:rPr lang="en-US" altLang="ja-JP" sz="1050" b="1" u="none" strike="noStrike" dirty="0">
                          <a:effectLst/>
                          <a:latin typeface="+mj-ea"/>
                          <a:ea typeface="+mj-ea"/>
                        </a:rPr>
                        <a:t>/</a:t>
                      </a:r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世帯主と終身会員のみを指す</a:t>
                      </a:r>
                      <a:endParaRPr lang="ja-JP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28316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5" name="image1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17" y="5841221"/>
            <a:ext cx="690441" cy="831914"/>
          </a:xfrm>
          <a:prstGeom prst="rect">
            <a:avLst/>
          </a:prstGeom>
        </p:spPr>
      </p:pic>
      <p:pic>
        <p:nvPicPr>
          <p:cNvPr id="6" name="image2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422" y="5838693"/>
            <a:ext cx="1023349" cy="848915"/>
          </a:xfrm>
          <a:prstGeom prst="rect">
            <a:avLst/>
          </a:prstGeom>
        </p:spPr>
      </p:pic>
      <p:pic>
        <p:nvPicPr>
          <p:cNvPr id="7" name="image3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842502"/>
            <a:ext cx="1152128" cy="792263"/>
          </a:xfrm>
          <a:prstGeom prst="rect">
            <a:avLst/>
          </a:prstGeom>
        </p:spPr>
      </p:pic>
      <p:pic>
        <p:nvPicPr>
          <p:cNvPr id="8" name="image4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872148"/>
            <a:ext cx="1080119" cy="75081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790" y="5841221"/>
            <a:ext cx="1859383" cy="7935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49041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/>
          <p:cNvSpPr txBox="1"/>
          <p:nvPr/>
        </p:nvSpPr>
        <p:spPr>
          <a:xfrm>
            <a:off x="12124" y="0"/>
            <a:ext cx="8100000" cy="72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360000" rtlCol="0" anchor="ctr" anchorCtr="0">
            <a:noAutofit/>
          </a:bodyPr>
          <a:lstStyle/>
          <a:p>
            <a:r>
              <a:rPr lang="en-US" altLang="ja-JP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Ⅲ-</a:t>
            </a:r>
            <a:r>
              <a:rPr lang="ja-JP" alt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④　交付金の申請　　（新しい枠組み）　</a:t>
            </a:r>
            <a:endParaRPr lang="ja-JP" altLang="en-US" b="1" dirty="0">
              <a:ln w="12700" cmpd="sng">
                <a:solidFill>
                  <a:schemeClr val="accent4"/>
                </a:solidFill>
                <a:prstDash val="solid"/>
              </a:ln>
              <a:latin typeface="+mj-ea"/>
              <a:ea typeface="+mj-ea"/>
            </a:endParaRPr>
          </a:p>
        </p:txBody>
      </p:sp>
      <p:pic>
        <p:nvPicPr>
          <p:cNvPr id="10" name="図 9">
            <a:hlinkClick r:id="" action="ppaction://noaction"/>
            <a:extLst>
              <a:ext uri="{FF2B5EF4-FFF2-40B4-BE49-F238E27FC236}">
                <a16:creationId xmlns:a16="http://schemas.microsoft.com/office/drawing/2014/main" id="{EC9C4540-7811-4EB3-9086-A03C9A5D04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180000"/>
            <a:ext cx="801361" cy="5400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338949" y="5979657"/>
            <a:ext cx="5193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  <a:latin typeface="+mj-ea"/>
                <a:ea typeface="+mj-ea"/>
              </a:rPr>
              <a:t>※</a:t>
            </a:r>
            <a:r>
              <a:rPr kumimoji="1" lang="ja-JP" altLang="en-US" sz="2000" b="1" dirty="0">
                <a:solidFill>
                  <a:srgbClr val="FF0000"/>
                </a:solidFill>
                <a:latin typeface="+mj-ea"/>
                <a:ea typeface="+mj-ea"/>
              </a:rPr>
              <a:t>　新申請書等詳細は、印刷でき次第送付</a:t>
            </a:r>
          </a:p>
        </p:txBody>
      </p:sp>
      <p:sp>
        <p:nvSpPr>
          <p:cNvPr id="5" name="四角形: 角を丸くする 18">
            <a:extLst>
              <a:ext uri="{FF2B5EF4-FFF2-40B4-BE49-F238E27FC236}">
                <a16:creationId xmlns:a16="http://schemas.microsoft.com/office/drawing/2014/main" id="{DF5D0F82-EA2C-4C13-908F-CAA54DCF48A6}"/>
              </a:ext>
            </a:extLst>
          </p:cNvPr>
          <p:cNvSpPr/>
          <p:nvPr/>
        </p:nvSpPr>
        <p:spPr>
          <a:xfrm>
            <a:off x="607016" y="1124744"/>
            <a:ext cx="1980000" cy="90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人道支援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イニシアチブ</a:t>
            </a:r>
          </a:p>
        </p:txBody>
      </p:sp>
      <p:sp>
        <p:nvSpPr>
          <p:cNvPr id="6" name="四角形: 角を丸くする 19">
            <a:extLst>
              <a:ext uri="{FF2B5EF4-FFF2-40B4-BE49-F238E27FC236}">
                <a16:creationId xmlns:a16="http://schemas.microsoft.com/office/drawing/2014/main" id="{68DD94D8-BD70-4B5F-8249-409765D49B27}"/>
              </a:ext>
            </a:extLst>
          </p:cNvPr>
          <p:cNvSpPr/>
          <p:nvPr/>
        </p:nvSpPr>
        <p:spPr>
          <a:xfrm>
            <a:off x="3413142" y="1124744"/>
            <a:ext cx="2088229" cy="90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グロ－バルヘルスイニシアチブ</a:t>
            </a:r>
          </a:p>
        </p:txBody>
      </p:sp>
      <p:sp>
        <p:nvSpPr>
          <p:cNvPr id="7" name="四角形: 角を丸くする 20">
            <a:extLst>
              <a:ext uri="{FF2B5EF4-FFF2-40B4-BE49-F238E27FC236}">
                <a16:creationId xmlns:a16="http://schemas.microsoft.com/office/drawing/2014/main" id="{3C59EDFD-A5D9-4B58-86CD-FF71307205F3}"/>
              </a:ext>
            </a:extLst>
          </p:cNvPr>
          <p:cNvSpPr/>
          <p:nvPr/>
        </p:nvSpPr>
        <p:spPr>
          <a:xfrm>
            <a:off x="6219269" y="1124743"/>
            <a:ext cx="1980000" cy="90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新　興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イニシアチブ</a:t>
            </a:r>
          </a:p>
        </p:txBody>
      </p:sp>
      <p:sp>
        <p:nvSpPr>
          <p:cNvPr id="8" name="四角形: 角を丸くする 21">
            <a:extLst>
              <a:ext uri="{FF2B5EF4-FFF2-40B4-BE49-F238E27FC236}">
                <a16:creationId xmlns:a16="http://schemas.microsoft.com/office/drawing/2014/main" id="{E71A42BD-7B7C-4627-9BD4-452D6F324515}"/>
              </a:ext>
            </a:extLst>
          </p:cNvPr>
          <p:cNvSpPr/>
          <p:nvPr/>
        </p:nvSpPr>
        <p:spPr>
          <a:xfrm>
            <a:off x="834797" y="3205524"/>
            <a:ext cx="1719525" cy="1158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/>
              <a:t>災　害</a:t>
            </a:r>
            <a:endParaRPr kumimoji="1" lang="en-US" altLang="ja-JP" sz="1400" b="1" dirty="0"/>
          </a:p>
          <a:p>
            <a:pPr algn="ctr"/>
            <a:r>
              <a:rPr kumimoji="1" lang="ja-JP" altLang="en-US" sz="1400" b="1" dirty="0"/>
              <a:t>緊急援助</a:t>
            </a:r>
            <a:endParaRPr kumimoji="1" lang="en-US" altLang="ja-JP" sz="1400" b="1" dirty="0"/>
          </a:p>
          <a:p>
            <a:pPr algn="ctr"/>
            <a:r>
              <a:rPr kumimoji="1" lang="ja-JP" altLang="en-US" sz="1400" b="1" dirty="0"/>
              <a:t>災害準備</a:t>
            </a:r>
            <a:endParaRPr kumimoji="1" lang="en-US" altLang="ja-JP" sz="1400" b="1" dirty="0"/>
          </a:p>
          <a:p>
            <a:pPr algn="ctr"/>
            <a:r>
              <a:rPr kumimoji="1" lang="ja-JP" altLang="en-US" sz="1400" b="1" dirty="0"/>
              <a:t>地域復興</a:t>
            </a:r>
            <a:endParaRPr kumimoji="1" lang="en-US" altLang="ja-JP" sz="1400" b="1" dirty="0"/>
          </a:p>
          <a:p>
            <a:pPr algn="ctr"/>
            <a:r>
              <a:rPr kumimoji="1" lang="ja-JP" altLang="en-US" sz="1400" b="1" dirty="0"/>
              <a:t>大災害</a:t>
            </a:r>
          </a:p>
        </p:txBody>
      </p:sp>
      <p:sp>
        <p:nvSpPr>
          <p:cNvPr id="9" name="四角形: 角を丸くする 22">
            <a:extLst>
              <a:ext uri="{FF2B5EF4-FFF2-40B4-BE49-F238E27FC236}">
                <a16:creationId xmlns:a16="http://schemas.microsoft.com/office/drawing/2014/main" id="{DB679F45-3CDF-48C5-A7CD-BAE21B2809A3}"/>
              </a:ext>
            </a:extLst>
          </p:cNvPr>
          <p:cNvSpPr/>
          <p:nvPr/>
        </p:nvSpPr>
        <p:spPr>
          <a:xfrm>
            <a:off x="834797" y="2431660"/>
            <a:ext cx="1719525" cy="5989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/>
              <a:t>マッチング交付金（旧一般）</a:t>
            </a:r>
          </a:p>
        </p:txBody>
      </p:sp>
      <p:sp>
        <p:nvSpPr>
          <p:cNvPr id="11" name="四角形: 角を丸くする 23">
            <a:extLst>
              <a:ext uri="{FF2B5EF4-FFF2-40B4-BE49-F238E27FC236}">
                <a16:creationId xmlns:a16="http://schemas.microsoft.com/office/drawing/2014/main" id="{656B14FE-48C1-4147-887D-1E5C9223914B}"/>
              </a:ext>
            </a:extLst>
          </p:cNvPr>
          <p:cNvSpPr/>
          <p:nvPr/>
        </p:nvSpPr>
        <p:spPr>
          <a:xfrm>
            <a:off x="834796" y="4535149"/>
            <a:ext cx="1719525" cy="5989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/>
              <a:t>ライオンズクエスト（旧四大）</a:t>
            </a:r>
          </a:p>
        </p:txBody>
      </p:sp>
      <p:sp>
        <p:nvSpPr>
          <p:cNvPr id="12" name="四角形: 角を丸くする 24">
            <a:extLst>
              <a:ext uri="{FF2B5EF4-FFF2-40B4-BE49-F238E27FC236}">
                <a16:creationId xmlns:a16="http://schemas.microsoft.com/office/drawing/2014/main" id="{1ED2EE27-CBA1-4672-AD7D-0C09D4D664C3}"/>
              </a:ext>
            </a:extLst>
          </p:cNvPr>
          <p:cNvSpPr/>
          <p:nvPr/>
        </p:nvSpPr>
        <p:spPr>
          <a:xfrm>
            <a:off x="834796" y="5305720"/>
            <a:ext cx="1719525" cy="5989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/>
              <a:t>理事会指定</a:t>
            </a:r>
          </a:p>
        </p:txBody>
      </p:sp>
      <p:sp>
        <p:nvSpPr>
          <p:cNvPr id="13" name="四角形: 角を丸くする 25">
            <a:extLst>
              <a:ext uri="{FF2B5EF4-FFF2-40B4-BE49-F238E27FC236}">
                <a16:creationId xmlns:a16="http://schemas.microsoft.com/office/drawing/2014/main" id="{F21681CE-89C4-47B0-85CD-53029C91AD3A}"/>
              </a:ext>
            </a:extLst>
          </p:cNvPr>
          <p:cNvSpPr/>
          <p:nvPr/>
        </p:nvSpPr>
        <p:spPr>
          <a:xfrm>
            <a:off x="3413143" y="2431659"/>
            <a:ext cx="1943173" cy="5989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視力ファースト</a:t>
            </a:r>
          </a:p>
        </p:txBody>
      </p:sp>
      <p:sp>
        <p:nvSpPr>
          <p:cNvPr id="14" name="四角形: 角を丸くする 26">
            <a:extLst>
              <a:ext uri="{FF2B5EF4-FFF2-40B4-BE49-F238E27FC236}">
                <a16:creationId xmlns:a16="http://schemas.microsoft.com/office/drawing/2014/main" id="{01388632-9618-47C1-AA55-3AFFA299AFC8}"/>
              </a:ext>
            </a:extLst>
          </p:cNvPr>
          <p:cNvSpPr/>
          <p:nvPr/>
        </p:nvSpPr>
        <p:spPr>
          <a:xfrm>
            <a:off x="3413142" y="3437527"/>
            <a:ext cx="1943173" cy="5989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糖尿病</a:t>
            </a:r>
          </a:p>
        </p:txBody>
      </p:sp>
      <p:sp>
        <p:nvSpPr>
          <p:cNvPr id="16" name="四角形: 角を丸くする 27">
            <a:extLst>
              <a:ext uri="{FF2B5EF4-FFF2-40B4-BE49-F238E27FC236}">
                <a16:creationId xmlns:a16="http://schemas.microsoft.com/office/drawing/2014/main" id="{6B642A1E-225E-4111-B9C2-583AA9203A0A}"/>
              </a:ext>
            </a:extLst>
          </p:cNvPr>
          <p:cNvSpPr/>
          <p:nvPr/>
        </p:nvSpPr>
        <p:spPr>
          <a:xfrm>
            <a:off x="6219270" y="2435722"/>
            <a:ext cx="1943173" cy="5989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レオ交付金</a:t>
            </a:r>
          </a:p>
        </p:txBody>
      </p:sp>
      <p:sp>
        <p:nvSpPr>
          <p:cNvPr id="17" name="四角形: 角を丸くする 28">
            <a:extLst>
              <a:ext uri="{FF2B5EF4-FFF2-40B4-BE49-F238E27FC236}">
                <a16:creationId xmlns:a16="http://schemas.microsoft.com/office/drawing/2014/main" id="{74565257-ED1E-4B94-A4EB-7C336B19E8E9}"/>
              </a:ext>
            </a:extLst>
          </p:cNvPr>
          <p:cNvSpPr/>
          <p:nvPr/>
        </p:nvSpPr>
        <p:spPr>
          <a:xfrm>
            <a:off x="6219270" y="3432498"/>
            <a:ext cx="1943173" cy="5989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地区／クラブ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シェアリング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C767A775-4A41-450D-84D1-2191AC4DCA84}"/>
              </a:ext>
            </a:extLst>
          </p:cNvPr>
          <p:cNvCxnSpPr>
            <a:stCxn id="5" idx="2"/>
          </p:cNvCxnSpPr>
          <p:nvPr/>
        </p:nvCxnSpPr>
        <p:spPr>
          <a:xfrm>
            <a:off x="1597016" y="2024744"/>
            <a:ext cx="0" cy="406915"/>
          </a:xfrm>
          <a:prstGeom prst="line">
            <a:avLst/>
          </a:prstGeom>
          <a:ln w="38100">
            <a:solidFill>
              <a:srgbClr val="334B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A4973E4C-CC91-45EA-A038-225F2BA47E88}"/>
              </a:ext>
            </a:extLst>
          </p:cNvPr>
          <p:cNvCxnSpPr/>
          <p:nvPr/>
        </p:nvCxnSpPr>
        <p:spPr>
          <a:xfrm>
            <a:off x="4403143" y="2024744"/>
            <a:ext cx="0" cy="406915"/>
          </a:xfrm>
          <a:prstGeom prst="line">
            <a:avLst/>
          </a:prstGeom>
          <a:ln w="38100">
            <a:solidFill>
              <a:srgbClr val="334B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89CDC55F-D47B-4F73-B6B9-DD70AF396E9C}"/>
              </a:ext>
            </a:extLst>
          </p:cNvPr>
          <p:cNvCxnSpPr/>
          <p:nvPr/>
        </p:nvCxnSpPr>
        <p:spPr>
          <a:xfrm>
            <a:off x="7209269" y="2025090"/>
            <a:ext cx="0" cy="406915"/>
          </a:xfrm>
          <a:prstGeom prst="line">
            <a:avLst/>
          </a:prstGeom>
          <a:ln w="38100">
            <a:solidFill>
              <a:srgbClr val="334B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27B8F8F-B8E6-4A01-8C4D-187C26DB5D43}"/>
              </a:ext>
            </a:extLst>
          </p:cNvPr>
          <p:cNvSpPr txBox="1"/>
          <p:nvPr/>
        </p:nvSpPr>
        <p:spPr>
          <a:xfrm>
            <a:off x="3342131" y="4977874"/>
            <a:ext cx="1158858" cy="369332"/>
          </a:xfrm>
          <a:prstGeom prst="rect">
            <a:avLst/>
          </a:prstGeom>
          <a:solidFill>
            <a:srgbClr val="FF0000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FFFF00"/>
                </a:solidFill>
              </a:rPr>
              <a:t>災害発生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D9DFCC2-2341-408C-9B71-25338835AB88}"/>
              </a:ext>
            </a:extLst>
          </p:cNvPr>
          <p:cNvSpPr txBox="1"/>
          <p:nvPr/>
        </p:nvSpPr>
        <p:spPr>
          <a:xfrm>
            <a:off x="4850931" y="4977874"/>
            <a:ext cx="115885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緊急援助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B5D81E4-B4EA-4E49-90B3-88872CCC7DB6}"/>
              </a:ext>
            </a:extLst>
          </p:cNvPr>
          <p:cNvSpPr txBox="1"/>
          <p:nvPr/>
        </p:nvSpPr>
        <p:spPr>
          <a:xfrm>
            <a:off x="4850931" y="5501539"/>
            <a:ext cx="115885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大災害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F042D3E-8386-4E71-B110-4680F5D16219}"/>
              </a:ext>
            </a:extLst>
          </p:cNvPr>
          <p:cNvSpPr txBox="1"/>
          <p:nvPr/>
        </p:nvSpPr>
        <p:spPr>
          <a:xfrm>
            <a:off x="6347444" y="4959311"/>
            <a:ext cx="115885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復興支援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1039F2E-05FB-4B97-92F5-E79695D927E9}"/>
              </a:ext>
            </a:extLst>
          </p:cNvPr>
          <p:cNvSpPr txBox="1"/>
          <p:nvPr/>
        </p:nvSpPr>
        <p:spPr>
          <a:xfrm>
            <a:off x="6347444" y="5492296"/>
            <a:ext cx="1158858" cy="369332"/>
          </a:xfrm>
          <a:prstGeom prst="rect">
            <a:avLst/>
          </a:prstGeom>
          <a:solidFill>
            <a:srgbClr val="92D050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災害準備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342131" y="4373060"/>
            <a:ext cx="4820312" cy="40011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/>
              <a:t>※</a:t>
            </a:r>
            <a:r>
              <a:rPr kumimoji="1" lang="ja-JP" altLang="en-US" sz="2000" b="1" dirty="0"/>
              <a:t>　国際援助交付金：廃止　</a:t>
            </a:r>
            <a:r>
              <a:rPr kumimoji="1" lang="en-US" altLang="ja-JP" sz="2000" b="1" dirty="0"/>
              <a:t>MAT</a:t>
            </a:r>
            <a:r>
              <a:rPr kumimoji="1" lang="ja-JP" altLang="en-US" sz="2000" b="1" dirty="0"/>
              <a:t>に統合</a:t>
            </a:r>
          </a:p>
        </p:txBody>
      </p:sp>
    </p:spTree>
    <p:extLst>
      <p:ext uri="{BB962C8B-B14F-4D97-AF65-F5344CB8AC3E}">
        <p14:creationId xmlns:p14="http://schemas.microsoft.com/office/powerpoint/2010/main" val="171350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21" grpId="0" animBg="1"/>
      <p:bldP spid="22" grpId="0" animBg="1"/>
      <p:bldP spid="23" grpId="0" animBg="1"/>
      <p:bldP spid="24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/>
          <p:cNvSpPr txBox="1"/>
          <p:nvPr/>
        </p:nvSpPr>
        <p:spPr>
          <a:xfrm>
            <a:off x="12124" y="0"/>
            <a:ext cx="8100000" cy="72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360000" rtlCol="0" anchor="ctr" anchorCtr="0">
            <a:noAutofit/>
          </a:bodyPr>
          <a:lstStyle/>
          <a:p>
            <a:r>
              <a:rPr lang="en-US" altLang="ja-JP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Ⅲ-</a:t>
            </a:r>
            <a:r>
              <a:rPr lang="ja-JP" alt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③　地区</a:t>
            </a:r>
            <a:r>
              <a:rPr lang="en-US" altLang="ja-JP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/</a:t>
            </a:r>
            <a:r>
              <a:rPr lang="ja-JP" alt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クラブシェアリング　    </a:t>
            </a:r>
            <a:r>
              <a:rPr lang="en-US" altLang="ja-JP" sz="20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(</a:t>
            </a:r>
            <a:r>
              <a:rPr lang="ja-JP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新興イニシアチブ</a:t>
            </a:r>
            <a:r>
              <a:rPr lang="en-US" altLang="ja-JP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)</a:t>
            </a:r>
            <a:endParaRPr lang="ja-JP" altLang="en-US" b="1" dirty="0">
              <a:ln w="12700" cmpd="sng">
                <a:solidFill>
                  <a:schemeClr val="accent4"/>
                </a:solidFill>
                <a:prstDash val="solid"/>
              </a:ln>
              <a:latin typeface="+mj-ea"/>
              <a:ea typeface="+mj-ea"/>
            </a:endParaRPr>
          </a:p>
        </p:txBody>
      </p:sp>
      <p:pic>
        <p:nvPicPr>
          <p:cNvPr id="10" name="図 9">
            <a:hlinkClick r:id="rId3" action="ppaction://hlinksldjump"/>
            <a:extLst>
              <a:ext uri="{FF2B5EF4-FFF2-40B4-BE49-F238E27FC236}">
                <a16:creationId xmlns:a16="http://schemas.microsoft.com/office/drawing/2014/main" id="{EC9C4540-7811-4EB3-9086-A03C9A5D04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180000"/>
            <a:ext cx="801361" cy="540000"/>
          </a:xfrm>
          <a:prstGeom prst="rect">
            <a:avLst/>
          </a:prstGeom>
        </p:spPr>
      </p:pic>
      <p:sp>
        <p:nvSpPr>
          <p:cNvPr id="23" name="正方形/長方形 22"/>
          <p:cNvSpPr/>
          <p:nvPr/>
        </p:nvSpPr>
        <p:spPr>
          <a:xfrm>
            <a:off x="535742" y="863357"/>
            <a:ext cx="51163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ja-JP" altLang="en-US" sz="2400" b="1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地区／クラブシェアリング</a:t>
            </a:r>
            <a:r>
              <a:rPr lang="en-US" altLang="ja-JP" sz="2400" b="1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(DCG)</a:t>
            </a:r>
            <a:endParaRPr lang="ja-JP" altLang="en-US" sz="2400" b="1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19" name="TextBox 2"/>
          <p:cNvSpPr txBox="1"/>
          <p:nvPr/>
        </p:nvSpPr>
        <p:spPr>
          <a:xfrm>
            <a:off x="1018628" y="2714492"/>
            <a:ext cx="29297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b="1" dirty="0">
                <a:latin typeface="ヒラギノ角ゴ Pro W3"/>
                <a:cs typeface="MS Mincho"/>
              </a:rPr>
              <a:t>地区シェアリングモデルでは地区がLCIFに拠出した寄付金の一部（</a:t>
            </a:r>
            <a:r>
              <a:rPr lang="en-US" altLang="ja-JP" b="1" dirty="0">
                <a:solidFill>
                  <a:srgbClr val="FF0000"/>
                </a:solidFill>
                <a:latin typeface="ヒラギノ角ゴ Pro W3"/>
                <a:cs typeface="MS Mincho"/>
              </a:rPr>
              <a:t>15</a:t>
            </a:r>
            <a:r>
              <a:rPr lang="ja-JP" b="1" dirty="0">
                <a:solidFill>
                  <a:srgbClr val="FF0000"/>
                </a:solidFill>
                <a:latin typeface="ヒラギノ角ゴ Pro W3"/>
                <a:cs typeface="MS Mincho"/>
              </a:rPr>
              <a:t>％</a:t>
            </a:r>
            <a:r>
              <a:rPr lang="ja-JP" b="1" dirty="0">
                <a:latin typeface="ヒラギノ角ゴ Pro W3"/>
                <a:cs typeface="MS Mincho"/>
              </a:rPr>
              <a:t>）が、地区内で行われるLCIF重点分野の事業（地区やクラブレベル）に対する交付金となる</a:t>
            </a:r>
          </a:p>
        </p:txBody>
      </p:sp>
      <p:grpSp>
        <p:nvGrpSpPr>
          <p:cNvPr id="20" name="Group 4"/>
          <p:cNvGrpSpPr/>
          <p:nvPr/>
        </p:nvGrpSpPr>
        <p:grpSpPr>
          <a:xfrm>
            <a:off x="251520" y="1628800"/>
            <a:ext cx="4463983" cy="4680520"/>
            <a:chOff x="2172214" y="838199"/>
            <a:chExt cx="4697747" cy="5029203"/>
          </a:xfrm>
        </p:grpSpPr>
        <p:sp>
          <p:nvSpPr>
            <p:cNvPr id="24" name="Oval 3"/>
            <p:cNvSpPr/>
            <p:nvPr/>
          </p:nvSpPr>
          <p:spPr bwMode="auto">
            <a:xfrm>
              <a:off x="2572266" y="1371600"/>
              <a:ext cx="3897644" cy="3962401"/>
            </a:xfrm>
            <a:prstGeom prst="ellipse">
              <a:avLst/>
            </a:prstGeom>
            <a:noFill/>
            <a:ln w="1016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457200" indent="-457200" algn="ctr" defTabSz="685800"/>
              <a:endParaRPr lang="en-US" sz="2250" dirty="0">
                <a:solidFill>
                  <a:srgbClr val="404040"/>
                </a:solidFill>
                <a:latin typeface="Candara"/>
                <a:ea typeface="ヒラギノ角ゴ Pro W3" pitchFamily="84" charset="-128"/>
                <a:cs typeface="Candara"/>
              </a:endParaRPr>
            </a:p>
          </p:txBody>
        </p:sp>
        <p:cxnSp>
          <p:nvCxnSpPr>
            <p:cNvPr id="25" name="Straight Arrow Connector 5"/>
            <p:cNvCxnSpPr/>
            <p:nvPr/>
          </p:nvCxnSpPr>
          <p:spPr bwMode="auto">
            <a:xfrm>
              <a:off x="4559998" y="5334001"/>
              <a:ext cx="0" cy="533401"/>
            </a:xfrm>
            <a:prstGeom prst="straightConnector1">
              <a:avLst/>
            </a:prstGeom>
            <a:solidFill>
              <a:srgbClr val="FFFFFF"/>
            </a:solidFill>
            <a:ln w="1016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Arrow Connector 20"/>
            <p:cNvCxnSpPr/>
            <p:nvPr/>
          </p:nvCxnSpPr>
          <p:spPr bwMode="auto">
            <a:xfrm rot="2700000">
              <a:off x="3142286" y="4872443"/>
              <a:ext cx="0" cy="400051"/>
            </a:xfrm>
            <a:prstGeom prst="straightConnector1">
              <a:avLst/>
            </a:prstGeom>
            <a:solidFill>
              <a:srgbClr val="FFFFFF"/>
            </a:solidFill>
            <a:ln w="1016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" name="Straight Arrow Connector 21"/>
            <p:cNvCxnSpPr/>
            <p:nvPr/>
          </p:nvCxnSpPr>
          <p:spPr bwMode="auto">
            <a:xfrm rot="5400000">
              <a:off x="2372240" y="3201317"/>
              <a:ext cx="0" cy="400051"/>
            </a:xfrm>
            <a:prstGeom prst="straightConnector1">
              <a:avLst/>
            </a:prstGeom>
            <a:solidFill>
              <a:srgbClr val="FFFFFF"/>
            </a:solidFill>
            <a:ln w="1016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" name="Straight Arrow Connector 22"/>
            <p:cNvCxnSpPr/>
            <p:nvPr/>
          </p:nvCxnSpPr>
          <p:spPr bwMode="auto">
            <a:xfrm rot="8100000">
              <a:off x="2966674" y="1464629"/>
              <a:ext cx="0" cy="533401"/>
            </a:xfrm>
            <a:prstGeom prst="straightConnector1">
              <a:avLst/>
            </a:prstGeom>
            <a:solidFill>
              <a:srgbClr val="FFFFFF"/>
            </a:solidFill>
            <a:ln w="1016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" name="Straight Arrow Connector 23"/>
            <p:cNvCxnSpPr/>
            <p:nvPr/>
          </p:nvCxnSpPr>
          <p:spPr bwMode="auto">
            <a:xfrm rot="10800000">
              <a:off x="4571999" y="838199"/>
              <a:ext cx="0" cy="533401"/>
            </a:xfrm>
            <a:prstGeom prst="straightConnector1">
              <a:avLst/>
            </a:prstGeom>
            <a:solidFill>
              <a:srgbClr val="FFFFFF"/>
            </a:solidFill>
            <a:ln w="1016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0" name="Straight Arrow Connector 24"/>
            <p:cNvCxnSpPr/>
            <p:nvPr/>
          </p:nvCxnSpPr>
          <p:spPr bwMode="auto">
            <a:xfrm rot="13500000">
              <a:off x="6086728" y="1606289"/>
              <a:ext cx="0" cy="400051"/>
            </a:xfrm>
            <a:prstGeom prst="straightConnector1">
              <a:avLst/>
            </a:prstGeom>
            <a:solidFill>
              <a:srgbClr val="FFFFFF"/>
            </a:solidFill>
            <a:ln w="1016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Straight Arrow Connector 25"/>
            <p:cNvCxnSpPr/>
            <p:nvPr/>
          </p:nvCxnSpPr>
          <p:spPr bwMode="auto">
            <a:xfrm rot="-2700000">
              <a:off x="6017932" y="4758621"/>
              <a:ext cx="0" cy="533401"/>
            </a:xfrm>
            <a:prstGeom prst="straightConnector1">
              <a:avLst/>
            </a:prstGeom>
            <a:solidFill>
              <a:srgbClr val="FFFFFF"/>
            </a:solidFill>
            <a:ln w="1016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Straight Arrow Connector 26"/>
            <p:cNvCxnSpPr/>
            <p:nvPr/>
          </p:nvCxnSpPr>
          <p:spPr bwMode="auto">
            <a:xfrm rot="-5400000">
              <a:off x="6669936" y="3201313"/>
              <a:ext cx="0" cy="400051"/>
            </a:xfrm>
            <a:prstGeom prst="straightConnector1">
              <a:avLst/>
            </a:prstGeom>
            <a:solidFill>
              <a:srgbClr val="FFFFFF"/>
            </a:solidFill>
            <a:ln w="1016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" name="正方形/長方形 1"/>
          <p:cNvSpPr/>
          <p:nvPr/>
        </p:nvSpPr>
        <p:spPr>
          <a:xfrm>
            <a:off x="4742745" y="1628800"/>
            <a:ext cx="42287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2000" b="1" dirty="0">
                <a:solidFill>
                  <a:srgbClr val="FF0000"/>
                </a:solidFill>
                <a:latin typeface="ヒラギノ角ゴ Pro W3"/>
                <a:cs typeface="MS Mincho"/>
              </a:rPr>
              <a:t>対象は、用途無指定の寄付金</a:t>
            </a:r>
            <a:endParaRPr lang="ja-JP" altLang="ja-JP" sz="2000" b="1" dirty="0">
              <a:solidFill>
                <a:srgbClr val="FF0000"/>
              </a:solidFill>
              <a:latin typeface="ヒラギノ角ゴ Pro W3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722321" y="3667723"/>
            <a:ext cx="422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b="1" dirty="0">
                <a:latin typeface="ヒラギノ角ゴ Pro W3"/>
                <a:cs typeface="MS Mincho"/>
              </a:rPr>
              <a:t>地区は、最低</a:t>
            </a:r>
            <a:r>
              <a:rPr lang="en-US" altLang="ja-JP" b="1" dirty="0">
                <a:latin typeface="ヒラギノ角ゴ Pro W3"/>
                <a:cs typeface="MS Mincho"/>
              </a:rPr>
              <a:t>10,000</a:t>
            </a:r>
            <a:r>
              <a:rPr lang="ja-JP" altLang="en-US" b="1" dirty="0">
                <a:latin typeface="ヒラギノ角ゴ Pro W3"/>
                <a:cs typeface="MS Mincho"/>
              </a:rPr>
              <a:t>㌦以上の寄付額 </a:t>
            </a:r>
            <a:endParaRPr lang="ja-JP" altLang="ja-JP" b="1" dirty="0">
              <a:latin typeface="ヒラギノ角ゴ Pro W3"/>
              <a:cs typeface="MS Mincho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722321" y="4174290"/>
            <a:ext cx="4228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b="1" dirty="0">
                <a:latin typeface="ヒラギノ角ゴ Pro W3"/>
                <a:cs typeface="MS Mincho"/>
              </a:rPr>
              <a:t>クラブと地区は、</a:t>
            </a:r>
            <a:r>
              <a:rPr lang="en-US" altLang="ja-JP" b="1" dirty="0">
                <a:solidFill>
                  <a:srgbClr val="FF0000"/>
                </a:solidFill>
                <a:latin typeface="+mn-ea"/>
                <a:cs typeface="MS Mincho"/>
              </a:rPr>
              <a:t>90</a:t>
            </a:r>
            <a:r>
              <a:rPr lang="ja-JP" altLang="en-US" b="1" dirty="0">
                <a:solidFill>
                  <a:srgbClr val="FF0000"/>
                </a:solidFill>
                <a:latin typeface="+mn-ea"/>
                <a:cs typeface="MS Mincho"/>
              </a:rPr>
              <a:t>日前迄に</a:t>
            </a:r>
            <a:endParaRPr lang="en-US" altLang="ja-JP" b="1" dirty="0">
              <a:solidFill>
                <a:srgbClr val="FF0000"/>
              </a:solidFill>
              <a:latin typeface="+mn-ea"/>
              <a:cs typeface="MS Mincho"/>
            </a:endParaRPr>
          </a:p>
          <a:p>
            <a:r>
              <a:rPr lang="ja-JP" altLang="en-US" b="1" dirty="0">
                <a:latin typeface="ヒラギノ角ゴ Pro W3"/>
                <a:cs typeface="MS Mincho"/>
              </a:rPr>
              <a:t>　　申請書を提出して交付金を受け取る </a:t>
            </a:r>
            <a:endParaRPr lang="ja-JP" altLang="ja-JP" b="1" dirty="0">
              <a:latin typeface="ヒラギノ角ゴ Pro W3"/>
              <a:cs typeface="MS Mincho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4722322" y="2148022"/>
            <a:ext cx="422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b="1" dirty="0">
                <a:latin typeface="ヒラギノ角ゴ Pro W3"/>
                <a:cs typeface="MS Mincho"/>
              </a:rPr>
              <a:t>期間は、</a:t>
            </a:r>
            <a:r>
              <a:rPr lang="en-US" altLang="ja-JP" b="1" dirty="0">
                <a:latin typeface="ヒラギノ角ゴ Pro W3"/>
                <a:cs typeface="MS Mincho"/>
              </a:rPr>
              <a:t>2017’7</a:t>
            </a:r>
            <a:r>
              <a:rPr lang="ja-JP" altLang="en-US" b="1" dirty="0">
                <a:latin typeface="ヒラギノ角ゴ Pro W3"/>
                <a:cs typeface="MS Mincho"/>
              </a:rPr>
              <a:t>～</a:t>
            </a:r>
            <a:r>
              <a:rPr lang="en-US" altLang="ja-JP" b="1" dirty="0">
                <a:latin typeface="ヒラギノ角ゴ Pro W3"/>
                <a:cs typeface="MS Mincho"/>
              </a:rPr>
              <a:t>2018’6 </a:t>
            </a:r>
            <a:r>
              <a:rPr lang="ja-JP" altLang="en-US" b="1" dirty="0">
                <a:latin typeface="ヒラギノ角ゴ Pro W3"/>
                <a:cs typeface="MS Mincho"/>
              </a:rPr>
              <a:t>会計年度</a:t>
            </a:r>
            <a:endParaRPr lang="ja-JP" altLang="ja-JP" b="1" dirty="0">
              <a:latin typeface="ヒラギノ角ゴ Pro W3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4722321" y="2654589"/>
            <a:ext cx="422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b="1" dirty="0">
                <a:latin typeface="ヒラギノ角ゴ Pro W3"/>
                <a:cs typeface="MS Mincho"/>
              </a:rPr>
              <a:t>申請は、翌会計年度（</a:t>
            </a:r>
            <a:r>
              <a:rPr lang="en-US" altLang="ja-JP" b="1" dirty="0">
                <a:latin typeface="ヒラギノ角ゴ Pro W3"/>
                <a:cs typeface="MS Mincho"/>
              </a:rPr>
              <a:t>2018’.7.1</a:t>
            </a:r>
            <a:r>
              <a:rPr lang="ja-JP" altLang="en-US" b="1" dirty="0">
                <a:latin typeface="ヒラギノ角ゴ Pro W3"/>
                <a:cs typeface="MS Mincho"/>
              </a:rPr>
              <a:t>～）</a:t>
            </a:r>
            <a:endParaRPr lang="ja-JP" altLang="ja-JP" b="1" dirty="0">
              <a:latin typeface="ヒラギノ角ゴ Pro W3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722322" y="3161156"/>
            <a:ext cx="422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b="1" dirty="0">
                <a:latin typeface="ヒラギノ角ゴ Pro W3"/>
                <a:cs typeface="MS Mincho"/>
              </a:rPr>
              <a:t>クラブは、最低</a:t>
            </a:r>
            <a:r>
              <a:rPr lang="en-US" altLang="ja-JP" b="1" dirty="0">
                <a:latin typeface="ヒラギノ角ゴ Pro W3"/>
                <a:cs typeface="MS Mincho"/>
              </a:rPr>
              <a:t>5,000</a:t>
            </a:r>
            <a:r>
              <a:rPr lang="ja-JP" altLang="en-US" b="1" dirty="0">
                <a:latin typeface="ヒラギノ角ゴ Pro W3"/>
                <a:cs typeface="MS Mincho"/>
              </a:rPr>
              <a:t>㌦以上の寄付額</a:t>
            </a:r>
            <a:endParaRPr lang="en-US" altLang="ja-JP" b="1" dirty="0">
              <a:latin typeface="ヒラギノ角ゴ Pro W3"/>
              <a:cs typeface="MS Mincho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508104" y="955690"/>
            <a:ext cx="3560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000000"/>
                </a:solidFill>
                <a:latin typeface="Calibri" panose="020F0502020204030204" pitchFamily="34" charset="0"/>
                <a:cs typeface="ＭＳ Ｐゴシック" panose="020B0600070205080204" pitchFamily="50" charset="-128"/>
              </a:rPr>
              <a:t>District &amp; club Community Impact </a:t>
            </a:r>
            <a:endParaRPr lang="ja-JP" altLang="en-US" b="1" dirty="0"/>
          </a:p>
        </p:txBody>
      </p:sp>
      <p:sp>
        <p:nvSpPr>
          <p:cNvPr id="36" name="正方形/長方形 35"/>
          <p:cNvSpPr/>
          <p:nvPr/>
        </p:nvSpPr>
        <p:spPr>
          <a:xfrm>
            <a:off x="4722321" y="4957856"/>
            <a:ext cx="422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b="1" dirty="0">
                <a:latin typeface="ヒラギノ角ゴ Pro W3"/>
                <a:cs typeface="MS Mincho"/>
              </a:rPr>
              <a:t>申請は随時受け付け</a:t>
            </a:r>
            <a:endParaRPr lang="ja-JP" altLang="ja-JP" b="1" dirty="0">
              <a:latin typeface="ヒラギノ角ゴ Pro W3"/>
              <a:cs typeface="MS Mincho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4722321" y="5464422"/>
            <a:ext cx="422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b="1" dirty="0">
                <a:latin typeface="ヒラギノ角ゴ Pro W3"/>
                <a:cs typeface="MS Mincho"/>
              </a:rPr>
              <a:t>申請先は、新興イニシアティブ課</a:t>
            </a:r>
            <a:endParaRPr lang="ja-JP" altLang="ja-JP" b="1" dirty="0">
              <a:latin typeface="ヒラギノ角ゴ Pro W3"/>
              <a:cs typeface="MS Mincho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4722321" y="5970988"/>
            <a:ext cx="422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b="1" dirty="0">
                <a:latin typeface="ヒラギノ角ゴ Pro W3"/>
                <a:cs typeface="MS Mincho"/>
              </a:rPr>
              <a:t>クラブ・地区は、事業完了後報告書</a:t>
            </a:r>
            <a:endParaRPr lang="ja-JP" altLang="ja-JP" b="1" dirty="0">
              <a:latin typeface="ヒラギノ角ゴ Pro W3"/>
              <a:cs typeface="MS Mincho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72F251A-1D80-49C3-9813-BEDB0BCDD7C0}"/>
              </a:ext>
            </a:extLst>
          </p:cNvPr>
          <p:cNvSpPr txBox="1"/>
          <p:nvPr/>
        </p:nvSpPr>
        <p:spPr>
          <a:xfrm>
            <a:off x="5076056" y="6340320"/>
            <a:ext cx="237626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</a:rPr>
              <a:t>当面</a:t>
            </a:r>
            <a:r>
              <a:rPr kumimoji="1" lang="ja-JP" altLang="en-US" b="1" dirty="0">
                <a:solidFill>
                  <a:srgbClr val="FF0000"/>
                </a:solidFill>
              </a:rPr>
              <a:t>は</a:t>
            </a:r>
            <a:r>
              <a:rPr kumimoji="1" lang="en-US" altLang="ja-JP" b="1" dirty="0">
                <a:solidFill>
                  <a:srgbClr val="FF0000"/>
                </a:solidFill>
              </a:rPr>
              <a:t>OSEAL</a:t>
            </a:r>
            <a:r>
              <a:rPr kumimoji="1" lang="ja-JP" altLang="en-US" b="1" dirty="0">
                <a:solidFill>
                  <a:srgbClr val="FF0000"/>
                </a:solidFill>
              </a:rPr>
              <a:t>事務所</a:t>
            </a:r>
          </a:p>
        </p:txBody>
      </p:sp>
    </p:spTree>
    <p:extLst>
      <p:ext uri="{BB962C8B-B14F-4D97-AF65-F5344CB8AC3E}">
        <p14:creationId xmlns:p14="http://schemas.microsoft.com/office/powerpoint/2010/main" val="1341818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hlinkClick r:id="rId2" action="ppaction://hlinksldjump"/>
            <a:extLst>
              <a:ext uri="{FF2B5EF4-FFF2-40B4-BE49-F238E27FC236}">
                <a16:creationId xmlns:a16="http://schemas.microsoft.com/office/drawing/2014/main" id="{EC9C4540-7811-4EB3-9086-A03C9A5D04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180000"/>
            <a:ext cx="801361" cy="5400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62546" y="1915004"/>
            <a:ext cx="7284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+mn-ea"/>
              </a:rPr>
              <a:t>②　</a:t>
            </a:r>
            <a:r>
              <a:rPr kumimoji="1" lang="en-US" altLang="ja-JP" sz="2400" b="1" dirty="0">
                <a:latin typeface="+mn-ea"/>
              </a:rPr>
              <a:t>LCIF</a:t>
            </a:r>
            <a:r>
              <a:rPr kumimoji="1" lang="ja-JP" altLang="en-US" sz="2400" b="1" dirty="0">
                <a:latin typeface="+mn-ea"/>
              </a:rPr>
              <a:t>　より送付される　累計額の確認（クラブ単位）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043607" y="2679778"/>
            <a:ext cx="765871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+mn-ea"/>
              </a:rPr>
              <a:t>分野：　最大のニーズ ・ </a:t>
            </a:r>
            <a:r>
              <a:rPr kumimoji="1" lang="ja-JP" altLang="en-US" sz="2400" b="1" dirty="0">
                <a:solidFill>
                  <a:srgbClr val="FF0000"/>
                </a:solidFill>
                <a:latin typeface="+mn-ea"/>
              </a:rPr>
              <a:t>災 害</a:t>
            </a:r>
            <a:r>
              <a:rPr kumimoji="1" lang="ja-JP" altLang="en-US" sz="2400" b="1" dirty="0">
                <a:latin typeface="+mn-ea"/>
              </a:rPr>
              <a:t>・ 視力 ・ 青少年 ・ はしか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62546" y="4875943"/>
            <a:ext cx="7270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+mn-ea"/>
              </a:rPr>
              <a:t>③　相違がある場合は、</a:t>
            </a:r>
            <a:r>
              <a:rPr kumimoji="1" lang="en-US" altLang="ja-JP" sz="2400" b="1" dirty="0">
                <a:latin typeface="+mn-ea"/>
              </a:rPr>
              <a:t>LCIF</a:t>
            </a:r>
            <a:r>
              <a:rPr kumimoji="1" lang="ja-JP" altLang="en-US" sz="2400" b="1" dirty="0">
                <a:latin typeface="+mn-ea"/>
              </a:rPr>
              <a:t>　寄付サービス課へ連絡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62546" y="1160440"/>
            <a:ext cx="7942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+mn-ea"/>
              </a:rPr>
              <a:t>①　前会計年度</a:t>
            </a:r>
            <a:r>
              <a:rPr kumimoji="1" lang="ja-JP" altLang="en-US" sz="2400" b="1" dirty="0">
                <a:solidFill>
                  <a:srgbClr val="FF0000"/>
                </a:solidFill>
                <a:latin typeface="+mn-ea"/>
              </a:rPr>
              <a:t>無指定寄付金の累計</a:t>
            </a:r>
            <a:r>
              <a:rPr kumimoji="1" lang="ja-JP" altLang="en-US" sz="2400" b="1" dirty="0">
                <a:latin typeface="+mn-ea"/>
              </a:rPr>
              <a:t>が集計後通知される</a:t>
            </a:r>
          </a:p>
        </p:txBody>
      </p:sp>
      <p:sp>
        <p:nvSpPr>
          <p:cNvPr id="39" name="正方形/長方形 38"/>
          <p:cNvSpPr/>
          <p:nvPr/>
        </p:nvSpPr>
        <p:spPr>
          <a:xfrm>
            <a:off x="554484" y="5640717"/>
            <a:ext cx="8307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altLang="ja-JP" sz="2000" b="1" dirty="0">
                <a:solidFill>
                  <a:srgbClr val="0070C0"/>
                </a:solidFill>
                <a:latin typeface="HGS明朝E" panose="02020900000000000000" pitchFamily="18" charset="-128"/>
                <a:ea typeface="HGS明朝E" panose="02020900000000000000" pitchFamily="18" charset="-128"/>
                <a:hlinkClick r:id="rId4"/>
              </a:rPr>
              <a:t>LCIF </a:t>
            </a:r>
            <a:r>
              <a:rPr lang="ja-JP" altLang="en-US" sz="2000" b="1" dirty="0">
                <a:solidFill>
                  <a:srgbClr val="0070C0"/>
                </a:solidFill>
                <a:latin typeface="HGS明朝E" panose="02020900000000000000" pitchFamily="18" charset="-128"/>
                <a:ea typeface="HGS明朝E" panose="02020900000000000000" pitchFamily="18" charset="-128"/>
                <a:hlinkClick r:id="rId4"/>
              </a:rPr>
              <a:t>寄付者サービス課</a:t>
            </a:r>
            <a:r>
              <a:rPr lang="en-US" altLang="ja-JP" sz="2000" b="1" dirty="0">
                <a:solidFill>
                  <a:srgbClr val="0070C0"/>
                </a:solidFill>
                <a:latin typeface="HGS明朝E" panose="02020900000000000000" pitchFamily="18" charset="-128"/>
                <a:ea typeface="HGS明朝E" panose="02020900000000000000" pitchFamily="18" charset="-128"/>
                <a:hlinkClick r:id="rId4"/>
              </a:rPr>
              <a:t> </a:t>
            </a:r>
            <a:r>
              <a:rPr lang="ja-JP" altLang="ja-JP" sz="2000" b="1" dirty="0">
                <a:solidFill>
                  <a:srgbClr val="0070C0"/>
                </a:solidFill>
                <a:latin typeface="HGS明朝E" panose="02020900000000000000" pitchFamily="18" charset="-128"/>
                <a:ea typeface="HGS明朝E" panose="02020900000000000000" pitchFamily="18" charset="-128"/>
                <a:hlinkClick r:id="rId4"/>
              </a:rPr>
              <a:t>大石</a:t>
            </a:r>
            <a:r>
              <a:rPr lang="en-US" altLang="ja-JP" sz="2000" b="1" dirty="0">
                <a:solidFill>
                  <a:srgbClr val="0070C0"/>
                </a:solidFill>
                <a:latin typeface="HGS明朝E" panose="02020900000000000000" pitchFamily="18" charset="-128"/>
                <a:ea typeface="HGS明朝E" panose="02020900000000000000" pitchFamily="18" charset="-128"/>
                <a:hlinkClick r:id="rId4"/>
              </a:rPr>
              <a:t> </a:t>
            </a:r>
            <a:r>
              <a:rPr lang="ja-JP" altLang="en-US" sz="2000" b="1" dirty="0">
                <a:solidFill>
                  <a:srgbClr val="0070C0"/>
                </a:solidFill>
                <a:latin typeface="HGS明朝E" panose="02020900000000000000" pitchFamily="18" charset="-128"/>
                <a:ea typeface="HGS明朝E" panose="02020900000000000000" pitchFamily="18" charset="-128"/>
                <a:hlinkClick r:id="rId4"/>
              </a:rPr>
              <a:t>豊</a:t>
            </a:r>
            <a:r>
              <a:rPr lang="en-US" altLang="ja-JP" sz="2000" b="1" dirty="0">
                <a:solidFill>
                  <a:srgbClr val="0070C0"/>
                </a:solidFill>
                <a:latin typeface="HGS明朝E" panose="02020900000000000000" pitchFamily="18" charset="-128"/>
                <a:ea typeface="HGS明朝E" panose="02020900000000000000" pitchFamily="18" charset="-128"/>
                <a:hlinkClick r:id="rId4"/>
              </a:rPr>
              <a:t>   E-mail: LCIFJapan@lionsclubs.org</a:t>
            </a:r>
            <a:endParaRPr lang="ja-JP" altLang="ja-JP" sz="2000" b="1" dirty="0">
              <a:solidFill>
                <a:srgbClr val="0070C0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6C7E52B-6116-4259-8EBC-A1214B014F59}"/>
              </a:ext>
            </a:extLst>
          </p:cNvPr>
          <p:cNvSpPr txBox="1"/>
          <p:nvPr/>
        </p:nvSpPr>
        <p:spPr>
          <a:xfrm>
            <a:off x="12124" y="0"/>
            <a:ext cx="8100000" cy="72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360000" rtlCol="0" anchor="ctr" anchorCtr="0">
            <a:noAutofit/>
          </a:bodyPr>
          <a:lstStyle/>
          <a:p>
            <a:r>
              <a:rPr lang="en-US" altLang="ja-JP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Ⅲ-</a:t>
            </a:r>
            <a:r>
              <a:rPr lang="ja-JP" alt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③地区</a:t>
            </a:r>
            <a:r>
              <a:rPr lang="en-US" altLang="ja-JP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/</a:t>
            </a:r>
            <a:r>
              <a:rPr lang="ja-JP" alt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クラブシェアリング　 </a:t>
            </a:r>
            <a:r>
              <a:rPr lang="en-US" altLang="ja-JP" sz="24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DCG</a:t>
            </a:r>
            <a:r>
              <a:rPr lang="ja-JP" alt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 </a:t>
            </a:r>
            <a:r>
              <a:rPr lang="en-US" altLang="ja-JP" sz="20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(</a:t>
            </a:r>
            <a:r>
              <a:rPr lang="ja-JP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新興イニシアチブ</a:t>
            </a:r>
            <a:r>
              <a:rPr lang="en-US" altLang="ja-JP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j-ea"/>
                <a:ea typeface="+mj-ea"/>
              </a:rPr>
              <a:t>)</a:t>
            </a:r>
            <a:endParaRPr lang="ja-JP" altLang="en-US" b="1" dirty="0">
              <a:ln w="12700" cmpd="sng">
                <a:solidFill>
                  <a:schemeClr val="accent4"/>
                </a:solidFill>
                <a:prstDash val="solid"/>
              </a:ln>
              <a:latin typeface="+mj-ea"/>
              <a:ea typeface="+mj-ea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4F77638-9E7E-40F8-872C-78C33A02968E}"/>
              </a:ext>
            </a:extLst>
          </p:cNvPr>
          <p:cNvSpPr txBox="1"/>
          <p:nvPr/>
        </p:nvSpPr>
        <p:spPr>
          <a:xfrm>
            <a:off x="1098374" y="3366543"/>
            <a:ext cx="7506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+mn-ea"/>
              </a:rPr>
              <a:t>分野：　</a:t>
            </a:r>
            <a:r>
              <a:rPr kumimoji="1" lang="ja-JP" altLang="en-US" sz="2400" b="1" dirty="0">
                <a:solidFill>
                  <a:srgbClr val="FF0000"/>
                </a:solidFill>
                <a:latin typeface="+mn-ea"/>
              </a:rPr>
              <a:t>指定献金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7E036B-517D-4447-88F7-BED837CF96EC}"/>
              </a:ext>
            </a:extLst>
          </p:cNvPr>
          <p:cNvSpPr txBox="1"/>
          <p:nvPr/>
        </p:nvSpPr>
        <p:spPr>
          <a:xfrm>
            <a:off x="1098374" y="4019099"/>
            <a:ext cx="760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+mn-ea"/>
              </a:rPr>
              <a:t>前会計年度：　</a:t>
            </a:r>
            <a:r>
              <a:rPr lang="en-US" altLang="ja-JP" sz="2400" b="1" dirty="0">
                <a:latin typeface="+mn-ea"/>
              </a:rPr>
              <a:t>2017’7</a:t>
            </a:r>
            <a:r>
              <a:rPr lang="ja-JP" altLang="en-US" sz="2400" b="1" dirty="0">
                <a:latin typeface="+mn-ea"/>
              </a:rPr>
              <a:t>～</a:t>
            </a:r>
            <a:r>
              <a:rPr lang="en-US" altLang="ja-JP" sz="2400" b="1" dirty="0">
                <a:latin typeface="+mn-ea"/>
              </a:rPr>
              <a:t>2018’6</a:t>
            </a:r>
            <a:r>
              <a:rPr lang="ja-JP" altLang="en-US" sz="2400" b="1" dirty="0">
                <a:latin typeface="+mn-ea"/>
              </a:rPr>
              <a:t>　（退会会員の実績含む）</a:t>
            </a:r>
            <a:endParaRPr kumimoji="1" lang="ja-JP" altLang="en-US" sz="2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" name="乗算記号 1">
            <a:extLst>
              <a:ext uri="{FF2B5EF4-FFF2-40B4-BE49-F238E27FC236}">
                <a16:creationId xmlns:a16="http://schemas.microsoft.com/office/drawing/2014/main" id="{00D5AF59-C88B-4875-9999-970700806850}"/>
              </a:ext>
            </a:extLst>
          </p:cNvPr>
          <p:cNvSpPr/>
          <p:nvPr/>
        </p:nvSpPr>
        <p:spPr>
          <a:xfrm>
            <a:off x="4296958" y="2669608"/>
            <a:ext cx="592457" cy="52403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乗算記号 12">
            <a:extLst>
              <a:ext uri="{FF2B5EF4-FFF2-40B4-BE49-F238E27FC236}">
                <a16:creationId xmlns:a16="http://schemas.microsoft.com/office/drawing/2014/main" id="{CE6E5E5F-CD57-45D5-B2DC-034AD5AE64D0}"/>
              </a:ext>
            </a:extLst>
          </p:cNvPr>
          <p:cNvSpPr/>
          <p:nvPr/>
        </p:nvSpPr>
        <p:spPr>
          <a:xfrm>
            <a:off x="2411759" y="3340381"/>
            <a:ext cx="592457" cy="52403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86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6" grpId="0"/>
      <p:bldP spid="37" grpId="0"/>
      <p:bldP spid="38" grpId="0"/>
      <p:bldP spid="39" grpId="0"/>
      <p:bldP spid="11" grpId="0"/>
      <p:bldP spid="12" grpId="0"/>
      <p:bldP spid="2" grpId="0" animBg="1"/>
      <p:bldP spid="13" grpId="0" animBg="1"/>
    </p:bldLst>
  </p:timing>
</p:sld>
</file>

<file path=ppt/theme/theme1.xml><?xml version="1.0" encoding="utf-8"?>
<a:theme xmlns:a="http://schemas.openxmlformats.org/drawingml/2006/main" name="しずく">
  <a:themeElements>
    <a:clrScheme name="しず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しず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しず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34082</TotalTime>
  <Words>1367</Words>
  <Application>Microsoft Office PowerPoint</Application>
  <PresentationFormat>画面に合わせる (4:3)</PresentationFormat>
  <Paragraphs>407</Paragraphs>
  <Slides>26</Slides>
  <Notes>20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46" baseType="lpstr">
      <vt:lpstr>Adobe Gothic Std B</vt:lpstr>
      <vt:lpstr>Arial Unicode MS</vt:lpstr>
      <vt:lpstr>ＤＨＰ特太ゴシック体</vt:lpstr>
      <vt:lpstr>ＤＨＰ平成明朝体W7</vt:lpstr>
      <vt:lpstr>HGS明朝E</vt:lpstr>
      <vt:lpstr>HGｺﾞｼｯｸE</vt:lpstr>
      <vt:lpstr>ＭＳ Ｐゴシック</vt:lpstr>
      <vt:lpstr>MS Mincho</vt:lpstr>
      <vt:lpstr>ＭＳ.....</vt:lpstr>
      <vt:lpstr>ヒラギノ角ゴ Pro W3</vt:lpstr>
      <vt:lpstr>Meiryo</vt:lpstr>
      <vt:lpstr>Arial</vt:lpstr>
      <vt:lpstr>Arial Rounded MT Bold</vt:lpstr>
      <vt:lpstr>Calibri</vt:lpstr>
      <vt:lpstr>Candara</vt:lpstr>
      <vt:lpstr>Shruti</vt:lpstr>
      <vt:lpstr>Tw Cen MT</vt:lpstr>
      <vt:lpstr>Wingdings</vt:lpstr>
      <vt:lpstr>しずく</vt:lpstr>
      <vt:lpstr>Acrobat Document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334MD LCIF セミナー</dc:title>
  <dc:creator>S.enomoto</dc:creator>
  <cp:lastModifiedBy>Cab PC1</cp:lastModifiedBy>
  <cp:revision>3720</cp:revision>
  <cp:lastPrinted>2018-09-18T06:22:00Z</cp:lastPrinted>
  <dcterms:created xsi:type="dcterms:W3CDTF">2014-07-31T06:54:28Z</dcterms:created>
  <dcterms:modified xsi:type="dcterms:W3CDTF">2018-09-25T02:33:11Z</dcterms:modified>
</cp:coreProperties>
</file>